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69"/>
  </p:notesMasterIdLst>
  <p:sldIdLst>
    <p:sldId id="256" r:id="rId2"/>
    <p:sldId id="257" r:id="rId3"/>
    <p:sldId id="258" r:id="rId4"/>
    <p:sldId id="259" r:id="rId5"/>
    <p:sldId id="314" r:id="rId6"/>
    <p:sldId id="331" r:id="rId7"/>
    <p:sldId id="325" r:id="rId8"/>
    <p:sldId id="261" r:id="rId9"/>
    <p:sldId id="326" r:id="rId10"/>
    <p:sldId id="330" r:id="rId11"/>
    <p:sldId id="328" r:id="rId12"/>
    <p:sldId id="267" r:id="rId13"/>
    <p:sldId id="268" r:id="rId14"/>
    <p:sldId id="269" r:id="rId15"/>
    <p:sldId id="270" r:id="rId16"/>
    <p:sldId id="292" r:id="rId17"/>
    <p:sldId id="272" r:id="rId18"/>
    <p:sldId id="273" r:id="rId19"/>
    <p:sldId id="316" r:id="rId20"/>
    <p:sldId id="318" r:id="rId21"/>
    <p:sldId id="274" r:id="rId22"/>
    <p:sldId id="275" r:id="rId23"/>
    <p:sldId id="276" r:id="rId24"/>
    <p:sldId id="277" r:id="rId25"/>
    <p:sldId id="279" r:id="rId26"/>
    <p:sldId id="280" r:id="rId27"/>
    <p:sldId id="281" r:id="rId28"/>
    <p:sldId id="320" r:id="rId29"/>
    <p:sldId id="321" r:id="rId30"/>
    <p:sldId id="322" r:id="rId31"/>
    <p:sldId id="284" r:id="rId32"/>
    <p:sldId id="285" r:id="rId33"/>
    <p:sldId id="323" r:id="rId34"/>
    <p:sldId id="324" r:id="rId35"/>
    <p:sldId id="286" r:id="rId36"/>
    <p:sldId id="329" r:id="rId37"/>
    <p:sldId id="287" r:id="rId38"/>
    <p:sldId id="289" r:id="rId39"/>
    <p:sldId id="290" r:id="rId40"/>
    <p:sldId id="291"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262" r:id="rId57"/>
    <p:sldId id="263" r:id="rId58"/>
    <p:sldId id="264" r:id="rId59"/>
    <p:sldId id="265" r:id="rId60"/>
    <p:sldId id="266" r:id="rId61"/>
    <p:sldId id="327" r:id="rId62"/>
    <p:sldId id="308" r:id="rId63"/>
    <p:sldId id="312" r:id="rId64"/>
    <p:sldId id="313" r:id="rId65"/>
    <p:sldId id="309" r:id="rId66"/>
    <p:sldId id="310" r:id="rId67"/>
    <p:sldId id="311" r:id="rId68"/>
  </p:sldIdLst>
  <p:sldSz cx="9144000" cy="5143500" type="screen16x9"/>
  <p:notesSz cx="6858000" cy="9144000"/>
  <p:embeddedFontLst>
    <p:embeddedFont>
      <p:font typeface="Lato" panose="020F0502020204030203" pitchFamily="34" charset="0"/>
      <p:regular r:id="rId70"/>
      <p:bold r:id="rId71"/>
      <p:italic r:id="rId72"/>
      <p:boldItalic r:id="rId73"/>
    </p:embeddedFont>
    <p:embeddedFont>
      <p:font typeface="Raleway" pitchFamily="2" charset="0"/>
      <p:regular r:id="rId74"/>
      <p:bold r:id="rId75"/>
      <p:italic r:id="rId76"/>
      <p:boldItalic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EC3A4-6D40-40D5-9256-28BB28FBB9FD}" v="7" dt="2023-06-21T20:34:45.285"/>
  </p1510:revLst>
</p1510:revInfo>
</file>

<file path=ppt/tableStyles.xml><?xml version="1.0" encoding="utf-8"?>
<a:tblStyleLst xmlns:a="http://schemas.openxmlformats.org/drawingml/2006/main" def="{3E8A340C-5984-47B1-9088-F6A7C3900CAB}">
  <a:tblStyle styleId="{3E8A340C-5984-47B1-9088-F6A7C3900C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97" d="100"/>
          <a:sy n="97" d="100"/>
        </p:scale>
        <p:origin x="60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550787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213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3878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431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5057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072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26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684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39f0ac07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2539f0ac07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058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8321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7951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10412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6339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373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5433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9859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2741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2459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49072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144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640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988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417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8238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8919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2754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0876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4903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3302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72086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53598fe7e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53598fe7e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2177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53598fe7e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53598fe7e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261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3598fe7e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53598fe7e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7827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53598fe7e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53598fe7e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191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7979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539f0ac0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2539f0ac07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6910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39f0ac07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2539f0ac078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1775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39f0ac07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2539f0ac078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3306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539f0ac07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539f0ac078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7417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39f0ac07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2539f0ac078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31562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39f0ac07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539f0ac07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1600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539f0ac07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2539f0ac078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9204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39f0ac07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2539f0ac078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4647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539f0ac07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2539f0ac078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4542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39f0ac07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539f0ac078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8211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3608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539f0ac07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2539f0ac078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6271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39f0ac07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2539f0ac078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5091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39f0ac07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539f0ac078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2596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39f0ac07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2539f0ac078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2167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39f0ac07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2539f0ac078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7011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8800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35812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05634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534f1e6e8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2534f1e6e80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3993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237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52268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96516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96004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535ba490b0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535ba490b0_3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5737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535ba490b0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535ba490b0_3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63904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535ba490b0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535ba490b0_3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13619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535ba490b0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2535ba490b0_3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5622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956704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9311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0725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9961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03791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830392" y="4169130"/>
            <a:ext cx="745763" cy="45826"/>
            <a:chOff x="4580561" y="2589004"/>
            <a:chExt cx="1064464" cy="25200"/>
          </a:xfrm>
        </p:grpSpPr>
        <p:sp>
          <p:nvSpPr>
            <p:cNvPr id="71" name="Google Shape;7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p11"/>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4" name="Google Shape;74;p11"/>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5" name="Google Shape;75;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Google Shape;21;p4"/>
          <p:cNvGrpSpPr/>
          <p:nvPr/>
        </p:nvGrpSpPr>
        <p:grpSpPr>
          <a:xfrm>
            <a:off x="830392" y="1191256"/>
            <a:ext cx="745763" cy="45826"/>
            <a:chOff x="4580561" y="2589004"/>
            <a:chExt cx="1064464" cy="25200"/>
          </a:xfrm>
        </p:grpSpPr>
        <p:sp>
          <p:nvSpPr>
            <p:cNvPr id="22" name="Google Shape;22;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24;p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5" name="Google Shape;25;p4"/>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6" name="Google Shape;26;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 name="Google Shape;29;p5"/>
          <p:cNvGrpSpPr/>
          <p:nvPr/>
        </p:nvGrpSpPr>
        <p:grpSpPr>
          <a:xfrm>
            <a:off x="830392" y="1191256"/>
            <a:ext cx="745763" cy="45826"/>
            <a:chOff x="4580561" y="2589004"/>
            <a:chExt cx="1064464" cy="25200"/>
          </a:xfrm>
        </p:grpSpPr>
        <p:sp>
          <p:nvSpPr>
            <p:cNvPr id="30" name="Google Shape;30;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3" name="Google Shape;33;p5"/>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4" name="Google Shape;34;p5"/>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5" name="Google Shape;35;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38;p6"/>
          <p:cNvGrpSpPr/>
          <p:nvPr/>
        </p:nvGrpSpPr>
        <p:grpSpPr>
          <a:xfrm>
            <a:off x="830392" y="1191256"/>
            <a:ext cx="745763" cy="45826"/>
            <a:chOff x="4580561" y="2589004"/>
            <a:chExt cx="1064464" cy="25200"/>
          </a:xfrm>
        </p:grpSpPr>
        <p:sp>
          <p:nvSpPr>
            <p:cNvPr id="39" name="Google Shape;39;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 name="Google Shape;41;p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42" name="Google Shape;42;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 name="Google Shape;45;p7"/>
          <p:cNvGrpSpPr/>
          <p:nvPr/>
        </p:nvGrpSpPr>
        <p:grpSpPr>
          <a:xfrm>
            <a:off x="830392" y="1191256"/>
            <a:ext cx="745763" cy="45826"/>
            <a:chOff x="4580561" y="2589004"/>
            <a:chExt cx="1064464" cy="25200"/>
          </a:xfrm>
        </p:grpSpPr>
        <p:sp>
          <p:nvSpPr>
            <p:cNvPr id="46" name="Google Shape;46;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7"/>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49" name="Google Shape;49;p7"/>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0" name="Google Shape;50;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1"/>
        <p:cNvGrpSpPr/>
        <p:nvPr/>
      </p:nvGrpSpPr>
      <p:grpSpPr>
        <a:xfrm>
          <a:off x="0" y="0"/>
          <a:ext cx="0" cy="0"/>
          <a:chOff x="0" y="0"/>
          <a:chExt cx="0" cy="0"/>
        </a:xfrm>
      </p:grpSpPr>
      <p:grpSp>
        <p:nvGrpSpPr>
          <p:cNvPr id="52" name="Google Shape;52;p8"/>
          <p:cNvGrpSpPr/>
          <p:nvPr/>
        </p:nvGrpSpPr>
        <p:grpSpPr>
          <a:xfrm>
            <a:off x="830392" y="4169130"/>
            <a:ext cx="745763" cy="45826"/>
            <a:chOff x="4580561" y="2589004"/>
            <a:chExt cx="1064464" cy="25200"/>
          </a:xfrm>
        </p:grpSpPr>
        <p:sp>
          <p:nvSpPr>
            <p:cNvPr id="53" name="Google Shape;53;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 name="Google Shape;55;p8"/>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6" name="Google Shape;56;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9"/>
          <p:cNvGrpSpPr/>
          <p:nvPr/>
        </p:nvGrpSpPr>
        <p:grpSpPr>
          <a:xfrm>
            <a:off x="830392" y="1191256"/>
            <a:ext cx="745763" cy="45826"/>
            <a:chOff x="4580561" y="2589004"/>
            <a:chExt cx="1064464" cy="25200"/>
          </a:xfrm>
        </p:grpSpPr>
        <p:sp>
          <p:nvSpPr>
            <p:cNvPr id="60" name="Google Shape;60;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3" name="Google Shape;63;p9"/>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4" name="Google Shape;64;p9"/>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5" name="Google Shape;65;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68" name="Google Shape;68;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5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5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3.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4.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2"/>
          <p:cNvSpPr txBox="1">
            <a:spLocks noGrp="1"/>
          </p:cNvSpPr>
          <p:nvPr>
            <p:ph type="ctrTitle"/>
          </p:nvPr>
        </p:nvSpPr>
        <p:spPr>
          <a:xfrm>
            <a:off x="283394" y="1928812"/>
            <a:ext cx="8716800" cy="102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200"/>
              <a:buNone/>
            </a:pPr>
            <a:r>
              <a:rPr lang="en" sz="2200" dirty="0">
                <a:solidFill>
                  <a:schemeClr val="dk2"/>
                </a:solidFill>
                <a:latin typeface="Times New Roman"/>
                <a:ea typeface="Times New Roman"/>
                <a:cs typeface="Times New Roman"/>
                <a:sym typeface="Times New Roman"/>
              </a:rPr>
              <a:t>Oncology Center Services and Prediction Techniques </a:t>
            </a:r>
            <a:endParaRPr sz="2200" dirty="0">
              <a:solidFill>
                <a:schemeClr val="dk2"/>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990"/>
              <a:buNone/>
            </a:pPr>
            <a:r>
              <a:rPr lang="en" sz="2200" dirty="0">
                <a:solidFill>
                  <a:schemeClr val="dk2"/>
                </a:solidFill>
                <a:latin typeface="Times New Roman"/>
                <a:ea typeface="Times New Roman"/>
                <a:cs typeface="Times New Roman"/>
                <a:sym typeface="Times New Roman"/>
              </a:rPr>
              <a:t>to Assist in Making Right Decision.</a:t>
            </a:r>
            <a:endParaRPr sz="2200" dirty="0">
              <a:solidFill>
                <a:schemeClr val="dk2"/>
              </a:solidFill>
              <a:latin typeface="Times New Roman"/>
              <a:ea typeface="Times New Roman"/>
              <a:cs typeface="Times New Roman"/>
              <a:sym typeface="Times New Roman"/>
            </a:endParaRPr>
          </a:p>
        </p:txBody>
      </p:sp>
      <p:sp>
        <p:nvSpPr>
          <p:cNvPr id="81" name="Google Shape;81;p12"/>
          <p:cNvSpPr txBox="1">
            <a:spLocks noGrp="1"/>
          </p:cNvSpPr>
          <p:nvPr>
            <p:ph type="subTitle" idx="1"/>
          </p:nvPr>
        </p:nvSpPr>
        <p:spPr>
          <a:xfrm>
            <a:off x="1034612" y="3214688"/>
            <a:ext cx="7074775" cy="1187756"/>
          </a:xfrm>
          <a:prstGeom prst="rect">
            <a:avLst/>
          </a:prstGeom>
          <a:noFill/>
          <a:ln>
            <a:noFill/>
          </a:ln>
        </p:spPr>
        <p:txBody>
          <a:bodyPr spcFirstLastPara="1" wrap="square" lIns="91425" tIns="91425" rIns="91425" bIns="91425" anchor="t" anchorCtr="0">
            <a:noAutofit/>
          </a:bodyPr>
          <a:lstStyle/>
          <a:p>
            <a:pPr marL="1625600" lvl="0" indent="-266700" algn="ctr" rtl="0">
              <a:lnSpc>
                <a:spcPct val="80000"/>
              </a:lnSpc>
              <a:spcBef>
                <a:spcPts val="1200"/>
              </a:spcBef>
              <a:spcAft>
                <a:spcPts val="0"/>
              </a:spcAft>
              <a:buSzPts val="1600"/>
              <a:buNone/>
            </a:pPr>
            <a:endParaRPr sz="1200">
              <a:solidFill>
                <a:srgbClr val="000000"/>
              </a:solidFill>
              <a:latin typeface="Arial"/>
              <a:ea typeface="Arial"/>
              <a:cs typeface="Arial"/>
              <a:sym typeface="Arial"/>
            </a:endParaRPr>
          </a:p>
          <a:p>
            <a:pPr marL="0" lvl="0" indent="0" algn="ctr" rtl="0">
              <a:lnSpc>
                <a:spcPct val="80000"/>
              </a:lnSpc>
              <a:spcBef>
                <a:spcPts val="1200"/>
              </a:spcBef>
              <a:spcAft>
                <a:spcPts val="0"/>
              </a:spcAft>
              <a:buSzPts val="1600"/>
              <a:buNone/>
            </a:pPr>
            <a:r>
              <a:rPr lang="en" sz="1200" b="1" i="1">
                <a:solidFill>
                  <a:srgbClr val="0070C0"/>
                </a:solidFill>
                <a:latin typeface="Arial"/>
                <a:ea typeface="Arial"/>
                <a:cs typeface="Arial"/>
                <a:sym typeface="Arial"/>
              </a:rPr>
              <a:t>Under Supervision of</a:t>
            </a:r>
            <a:endParaRPr sz="1200" b="1" i="1">
              <a:solidFill>
                <a:srgbClr val="0070C0"/>
              </a:solidFill>
              <a:latin typeface="Arial"/>
              <a:ea typeface="Arial"/>
              <a:cs typeface="Arial"/>
              <a:sym typeface="Arial"/>
            </a:endParaRPr>
          </a:p>
          <a:p>
            <a:pPr marL="0" lvl="0" indent="0" algn="ctr" rtl="0">
              <a:lnSpc>
                <a:spcPct val="80000"/>
              </a:lnSpc>
              <a:spcBef>
                <a:spcPts val="1200"/>
              </a:spcBef>
              <a:spcAft>
                <a:spcPts val="0"/>
              </a:spcAft>
              <a:buSzPts val="1600"/>
              <a:buNone/>
            </a:pPr>
            <a:r>
              <a:rPr lang="en" sz="1200" b="1">
                <a:solidFill>
                  <a:srgbClr val="000000"/>
                </a:solidFill>
                <a:latin typeface="Arial"/>
                <a:ea typeface="Arial"/>
                <a:cs typeface="Arial"/>
                <a:sym typeface="Arial"/>
              </a:rPr>
              <a:t>Prof. Dr.Elsayed Badr</a:t>
            </a:r>
            <a:endParaRPr sz="1200" b="1">
              <a:solidFill>
                <a:srgbClr val="000000"/>
              </a:solidFill>
              <a:latin typeface="Arial"/>
              <a:ea typeface="Arial"/>
              <a:cs typeface="Arial"/>
              <a:sym typeface="Arial"/>
            </a:endParaRPr>
          </a:p>
          <a:p>
            <a:pPr marL="0" lvl="0" indent="0" algn="ctr" rtl="0">
              <a:lnSpc>
                <a:spcPct val="80000"/>
              </a:lnSpc>
              <a:spcBef>
                <a:spcPts val="1200"/>
              </a:spcBef>
              <a:spcAft>
                <a:spcPts val="0"/>
              </a:spcAft>
              <a:buSzPts val="1600"/>
              <a:buNone/>
            </a:pPr>
            <a:r>
              <a:rPr lang="en" sz="1200" b="1">
                <a:solidFill>
                  <a:srgbClr val="000000"/>
                </a:solidFill>
                <a:latin typeface="Arial"/>
                <a:ea typeface="Arial"/>
                <a:cs typeface="Arial"/>
                <a:sym typeface="Arial"/>
              </a:rPr>
              <a:t>Eng:Mohamed Alhakim</a:t>
            </a:r>
            <a:endParaRPr sz="1200" b="1">
              <a:solidFill>
                <a:srgbClr val="000000"/>
              </a:solidFill>
              <a:latin typeface="Arial"/>
              <a:ea typeface="Arial"/>
              <a:cs typeface="Arial"/>
              <a:sym typeface="Arial"/>
            </a:endParaRPr>
          </a:p>
          <a:p>
            <a:pPr marL="0" lvl="0" indent="0" algn="l" rtl="0">
              <a:lnSpc>
                <a:spcPct val="100000"/>
              </a:lnSpc>
              <a:spcBef>
                <a:spcPts val="1200"/>
              </a:spcBef>
              <a:spcAft>
                <a:spcPts val="0"/>
              </a:spcAft>
              <a:buSzPts val="16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5"/>
          <p:cNvSpPr txBox="1">
            <a:spLocks noGrp="1"/>
          </p:cNvSpPr>
          <p:nvPr>
            <p:ph type="ctrTitle"/>
          </p:nvPr>
        </p:nvSpPr>
        <p:spPr>
          <a:xfrm>
            <a:off x="249382" y="1354927"/>
            <a:ext cx="8894618" cy="3251709"/>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ct val="111111"/>
              <a:buNone/>
            </a:pPr>
            <a:r>
              <a:rPr lang="en-US" sz="2000" dirty="0">
                <a:latin typeface="Times New Roman" panose="02020603050405020304" pitchFamily="18" charset="0"/>
                <a:cs typeface="Times New Roman" panose="02020603050405020304" pitchFamily="18" charset="0"/>
              </a:rPr>
              <a:t>We made android application to solve the problems</a:t>
            </a:r>
            <a:r>
              <a:rPr lang="en-US" sz="2000" b="0" dirty="0">
                <a:latin typeface="Times New Roman" panose="02020603050405020304" pitchFamily="18" charset="0"/>
                <a:cs typeface="Times New Roman" panose="02020603050405020304" pitchFamily="18" charset="0"/>
              </a:rPr>
              <a:t>:</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1- we facilitate the process of booking appointment.</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2- we used deep learning model to predict drug effectiveness based on genomic data.</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3- we made patient records digital to be updated easily.</a:t>
            </a:r>
            <a:br>
              <a:rPr lang="en-US" sz="2000" b="0" dirty="0">
                <a:latin typeface="Times New Roman" panose="02020603050405020304" pitchFamily="18" charset="0"/>
                <a:cs typeface="Times New Roman" panose="02020603050405020304" pitchFamily="18" charset="0"/>
              </a:rPr>
            </a:br>
            <a:endParaRPr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0224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ctrTitle"/>
          </p:nvPr>
        </p:nvSpPr>
        <p:spPr>
          <a:xfrm>
            <a:off x="3065457" y="2586037"/>
            <a:ext cx="7688100" cy="63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sz="4800" dirty="0">
                <a:solidFill>
                  <a:srgbClr val="000000"/>
                </a:solidFill>
                <a:latin typeface="Times New Roman"/>
                <a:ea typeface="Times New Roman"/>
                <a:cs typeface="Times New Roman"/>
                <a:sym typeface="Times New Roman"/>
              </a:rPr>
              <a:t>Analysis</a:t>
            </a:r>
          </a:p>
        </p:txBody>
      </p:sp>
    </p:spTree>
    <p:extLst>
      <p:ext uri="{BB962C8B-B14F-4D97-AF65-F5344CB8AC3E}">
        <p14:creationId xmlns:p14="http://schemas.microsoft.com/office/powerpoint/2010/main" val="1108083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ctrTitle"/>
          </p:nvPr>
        </p:nvSpPr>
        <p:spPr>
          <a:xfrm>
            <a:off x="729450" y="1322450"/>
            <a:ext cx="7688100" cy="1108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8250"/>
              <a:buNone/>
            </a:pPr>
            <a:r>
              <a:rPr lang="en" sz="4311"/>
              <a:t> </a:t>
            </a:r>
            <a:r>
              <a:rPr lang="en" sz="2111">
                <a:latin typeface="Times New Roman"/>
                <a:ea typeface="Times New Roman"/>
                <a:cs typeface="Times New Roman"/>
                <a:sym typeface="Times New Roman"/>
              </a:rPr>
              <a:t>Requirements that specifies criteria that can be used to judge the operation of a system</a:t>
            </a:r>
            <a:endParaRPr sz="2333">
              <a:latin typeface="Times New Roman"/>
              <a:ea typeface="Times New Roman"/>
              <a:cs typeface="Times New Roman"/>
              <a:sym typeface="Times New Roman"/>
            </a:endParaRPr>
          </a:p>
        </p:txBody>
      </p:sp>
      <p:sp>
        <p:nvSpPr>
          <p:cNvPr id="156" name="Google Shape;156;p23"/>
          <p:cNvSpPr txBox="1">
            <a:spLocks noGrp="1"/>
          </p:cNvSpPr>
          <p:nvPr>
            <p:ph type="subTitle" idx="1"/>
          </p:nvPr>
        </p:nvSpPr>
        <p:spPr>
          <a:xfrm>
            <a:off x="729625" y="2571650"/>
            <a:ext cx="7688100" cy="23610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Scalability</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Responsiveness</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Usability</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Reliability</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Security</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Availability</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ctrTitle"/>
          </p:nvPr>
        </p:nvSpPr>
        <p:spPr>
          <a:xfrm>
            <a:off x="729450" y="1322450"/>
            <a:ext cx="2010900" cy="415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 sz="1800">
                <a:solidFill>
                  <a:srgbClr val="000000"/>
                </a:solidFill>
                <a:latin typeface="Times New Roman"/>
                <a:ea typeface="Times New Roman"/>
                <a:cs typeface="Times New Roman"/>
                <a:sym typeface="Times New Roman"/>
              </a:rPr>
              <a:t>Use Case Diagram</a:t>
            </a:r>
            <a:endParaRPr sz="4500">
              <a:latin typeface="Times New Roman"/>
              <a:ea typeface="Times New Roman"/>
              <a:cs typeface="Times New Roman"/>
              <a:sym typeface="Times New Roman"/>
            </a:endParaRPr>
          </a:p>
        </p:txBody>
      </p:sp>
      <p:sp>
        <p:nvSpPr>
          <p:cNvPr id="162" name="Google Shape;162;p24"/>
          <p:cNvSpPr txBox="1">
            <a:spLocks noGrp="1"/>
          </p:cNvSpPr>
          <p:nvPr>
            <p:ph type="subTitle" idx="1"/>
          </p:nvPr>
        </p:nvSpPr>
        <p:spPr>
          <a:xfrm>
            <a:off x="729450" y="1737950"/>
            <a:ext cx="2562600" cy="3405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
              <a:t> </a:t>
            </a:r>
            <a:r>
              <a:rPr lang="en">
                <a:solidFill>
                  <a:schemeClr val="dk2"/>
                </a:solidFill>
                <a:latin typeface="Times New Roman"/>
                <a:ea typeface="Times New Roman"/>
                <a:cs typeface="Times New Roman"/>
                <a:sym typeface="Times New Roman"/>
              </a:rPr>
              <a:t>give us an overview on the system including the actors, in our system are (doctor, patient, and admin) and the main process that each actor can do.</a:t>
            </a:r>
            <a:endParaRPr>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endParaRPr/>
          </a:p>
        </p:txBody>
      </p:sp>
      <p:sp>
        <p:nvSpPr>
          <p:cNvPr id="163" name="Google Shape;163;p24"/>
          <p:cNvSpPr txBox="1"/>
          <p:nvPr/>
        </p:nvSpPr>
        <p:spPr>
          <a:xfrm>
            <a:off x="146788" y="185838"/>
            <a:ext cx="5786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Lato"/>
              <a:ea typeface="Lato"/>
              <a:cs typeface="Lato"/>
              <a:sym typeface="Lato"/>
            </a:endParaRPr>
          </a:p>
        </p:txBody>
      </p:sp>
      <p:pic>
        <p:nvPicPr>
          <p:cNvPr id="164" name="Google Shape;164;p24"/>
          <p:cNvPicPr preferRelativeResize="0"/>
          <p:nvPr/>
        </p:nvPicPr>
        <p:blipFill>
          <a:blip r:embed="rId3">
            <a:alphaModFix/>
          </a:blip>
          <a:stretch>
            <a:fillRect/>
          </a:stretch>
        </p:blipFill>
        <p:spPr>
          <a:xfrm>
            <a:off x="3906375" y="604825"/>
            <a:ext cx="4924425" cy="453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ctrTitle"/>
          </p:nvPr>
        </p:nvSpPr>
        <p:spPr>
          <a:xfrm>
            <a:off x="729450" y="1322450"/>
            <a:ext cx="2151600" cy="541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sz="1800">
                <a:solidFill>
                  <a:srgbClr val="000000"/>
                </a:solidFill>
                <a:latin typeface="Times New Roman"/>
                <a:ea typeface="Times New Roman"/>
                <a:cs typeface="Times New Roman"/>
                <a:sym typeface="Times New Roman"/>
              </a:rPr>
              <a:t>Context Diagram</a:t>
            </a:r>
            <a:endParaRPr sz="4600">
              <a:latin typeface="Times New Roman"/>
              <a:ea typeface="Times New Roman"/>
              <a:cs typeface="Times New Roman"/>
              <a:sym typeface="Times New Roman"/>
            </a:endParaRPr>
          </a:p>
        </p:txBody>
      </p:sp>
      <p:sp>
        <p:nvSpPr>
          <p:cNvPr id="170" name="Google Shape;170;p25"/>
          <p:cNvSpPr txBox="1">
            <a:spLocks noGrp="1"/>
          </p:cNvSpPr>
          <p:nvPr>
            <p:ph type="subTitle" idx="1"/>
          </p:nvPr>
        </p:nvSpPr>
        <p:spPr>
          <a:xfrm>
            <a:off x="729625" y="1770725"/>
            <a:ext cx="2601000" cy="3246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 dirty="0">
                <a:solidFill>
                  <a:schemeClr val="dk2"/>
                </a:solidFill>
                <a:latin typeface="Times New Roman"/>
                <a:ea typeface="Times New Roman"/>
                <a:cs typeface="Times New Roman"/>
                <a:sym typeface="Times New Roman"/>
              </a:rPr>
              <a:t>showing the entities that interact with it (patient, </a:t>
            </a:r>
            <a:endParaRPr dirty="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r>
              <a:rPr lang="en" dirty="0">
                <a:solidFill>
                  <a:schemeClr val="dk2"/>
                </a:solidFill>
                <a:latin typeface="Times New Roman"/>
                <a:ea typeface="Times New Roman"/>
                <a:cs typeface="Times New Roman"/>
                <a:sym typeface="Times New Roman"/>
              </a:rPr>
              <a:t>Doctor, and  admin) and represent the flow of the data between the system and each external entity</a:t>
            </a:r>
            <a:endParaRPr dirty="0">
              <a:solidFill>
                <a:schemeClr val="dk2"/>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endParaRPr dirty="0"/>
          </a:p>
        </p:txBody>
      </p:sp>
      <p:pic>
        <p:nvPicPr>
          <p:cNvPr id="171" name="Google Shape;171;p25"/>
          <p:cNvPicPr preferRelativeResize="0"/>
          <p:nvPr/>
        </p:nvPicPr>
        <p:blipFill rotWithShape="1">
          <a:blip r:embed="rId3">
            <a:alphaModFix/>
          </a:blip>
          <a:srcRect/>
          <a:stretch/>
        </p:blipFill>
        <p:spPr>
          <a:xfrm>
            <a:off x="3423650" y="716725"/>
            <a:ext cx="5570450" cy="4370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a:spLocks noGrp="1"/>
          </p:cNvSpPr>
          <p:nvPr>
            <p:ph type="ctrTitle"/>
          </p:nvPr>
        </p:nvSpPr>
        <p:spPr>
          <a:xfrm>
            <a:off x="243188" y="1336738"/>
            <a:ext cx="2797800" cy="5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 sz="1800" dirty="0">
                <a:solidFill>
                  <a:srgbClr val="000000"/>
                </a:solidFill>
                <a:latin typeface="Times New Roman"/>
                <a:ea typeface="Times New Roman"/>
                <a:cs typeface="Times New Roman"/>
                <a:sym typeface="Times New Roman"/>
              </a:rPr>
              <a:t>DFD level 1</a:t>
            </a:r>
            <a:endParaRPr sz="4600" dirty="0">
              <a:latin typeface="Times New Roman"/>
              <a:ea typeface="Times New Roman"/>
              <a:cs typeface="Times New Roman"/>
              <a:sym typeface="Times New Roman"/>
            </a:endParaRPr>
          </a:p>
        </p:txBody>
      </p:sp>
      <p:sp>
        <p:nvSpPr>
          <p:cNvPr id="177" name="Google Shape;177;p26"/>
          <p:cNvSpPr txBox="1">
            <a:spLocks noGrp="1"/>
          </p:cNvSpPr>
          <p:nvPr>
            <p:ph type="subTitle" idx="1"/>
          </p:nvPr>
        </p:nvSpPr>
        <p:spPr>
          <a:xfrm>
            <a:off x="119330" y="1806525"/>
            <a:ext cx="2716739" cy="3232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US" dirty="0">
                <a:solidFill>
                  <a:schemeClr val="bg2"/>
                </a:solidFill>
                <a:latin typeface="Times New Roman" panose="02020603050405020304" pitchFamily="18" charset="0"/>
                <a:cs typeface="Times New Roman" panose="02020603050405020304" pitchFamily="18" charset="0"/>
              </a:rPr>
              <a:t>DFD Level 1, they go into more detail than a context diagram.</a:t>
            </a:r>
            <a:endParaRPr dirty="0">
              <a:solidFill>
                <a:schemeClr val="bg2"/>
              </a:solidFill>
              <a:latin typeface="Times New Roman" panose="02020603050405020304" pitchFamily="18" charset="0"/>
              <a:cs typeface="Times New Roman" panose="02020603050405020304" pitchFamily="18" charset="0"/>
            </a:endParaRPr>
          </a:p>
        </p:txBody>
      </p:sp>
      <p:sp>
        <p:nvSpPr>
          <p:cNvPr id="179" name="Google Shape;179;p26"/>
          <p:cNvSpPr txBox="1"/>
          <p:nvPr/>
        </p:nvSpPr>
        <p:spPr>
          <a:xfrm>
            <a:off x="0" y="104775"/>
            <a:ext cx="578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3" name="Picture 2" descr="A picture containing text, diagram, screenshot, parallel&#10;&#10;Description automatically generated">
            <a:extLst>
              <a:ext uri="{FF2B5EF4-FFF2-40B4-BE49-F238E27FC236}">
                <a16:creationId xmlns:a16="http://schemas.microsoft.com/office/drawing/2014/main" id="{9AEF75DD-F7EF-ECE6-66C6-77E2C0E57D48}"/>
              </a:ext>
            </a:extLst>
          </p:cNvPr>
          <p:cNvPicPr>
            <a:picLocks noChangeAspect="1"/>
          </p:cNvPicPr>
          <p:nvPr/>
        </p:nvPicPr>
        <p:blipFill>
          <a:blip r:embed="rId3"/>
          <a:stretch>
            <a:fillRect/>
          </a:stretch>
        </p:blipFill>
        <p:spPr>
          <a:xfrm>
            <a:off x="3040988" y="850105"/>
            <a:ext cx="5983682" cy="39576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Google Shape;319;p48"/>
          <p:cNvSpPr txBox="1">
            <a:spLocks noGrp="1"/>
          </p:cNvSpPr>
          <p:nvPr>
            <p:ph type="ctrTitle"/>
          </p:nvPr>
        </p:nvSpPr>
        <p:spPr>
          <a:xfrm>
            <a:off x="750291" y="1369436"/>
            <a:ext cx="1625764" cy="736454"/>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sz="3200" dirty="0"/>
              <a:t>ERD</a:t>
            </a:r>
            <a:endParaRPr sz="3200" dirty="0"/>
          </a:p>
        </p:txBody>
      </p:sp>
      <p:pic>
        <p:nvPicPr>
          <p:cNvPr id="3" name="Picture 2" descr="A picture containing drawing, sketch, diagram, origami&#10;&#10;Description automatically generated">
            <a:extLst>
              <a:ext uri="{FF2B5EF4-FFF2-40B4-BE49-F238E27FC236}">
                <a16:creationId xmlns:a16="http://schemas.microsoft.com/office/drawing/2014/main" id="{C391CC80-C4D8-F0D9-53B7-904B3423A4DA}"/>
              </a:ext>
            </a:extLst>
          </p:cNvPr>
          <p:cNvPicPr>
            <a:picLocks noChangeAspect="1"/>
          </p:cNvPicPr>
          <p:nvPr/>
        </p:nvPicPr>
        <p:blipFill>
          <a:blip r:embed="rId3"/>
          <a:stretch>
            <a:fillRect/>
          </a:stretch>
        </p:blipFill>
        <p:spPr>
          <a:xfrm>
            <a:off x="2850995" y="1060316"/>
            <a:ext cx="5724970" cy="3934247"/>
          </a:xfrm>
          <a:prstGeom prst="rect">
            <a:avLst/>
          </a:prstGeom>
        </p:spPr>
      </p:pic>
    </p:spTree>
    <p:extLst>
      <p:ext uri="{BB962C8B-B14F-4D97-AF65-F5344CB8AC3E}">
        <p14:creationId xmlns:p14="http://schemas.microsoft.com/office/powerpoint/2010/main" val="365752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ctrTitle"/>
          </p:nvPr>
        </p:nvSpPr>
        <p:spPr>
          <a:xfrm>
            <a:off x="729450" y="1322450"/>
            <a:ext cx="7688100" cy="650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sz="2900">
                <a:solidFill>
                  <a:srgbClr val="000000"/>
                </a:solidFill>
                <a:latin typeface="Arial"/>
                <a:ea typeface="Arial"/>
                <a:cs typeface="Arial"/>
                <a:sym typeface="Arial"/>
              </a:rPr>
              <a:t>Dataset:</a:t>
            </a:r>
            <a:endParaRPr/>
          </a:p>
        </p:txBody>
      </p:sp>
      <p:sp>
        <p:nvSpPr>
          <p:cNvPr id="192" name="Google Shape;192;p28"/>
          <p:cNvSpPr txBox="1">
            <a:spLocks noGrp="1"/>
          </p:cNvSpPr>
          <p:nvPr>
            <p:ph type="subTitle" idx="1"/>
          </p:nvPr>
        </p:nvSpPr>
        <p:spPr>
          <a:xfrm>
            <a:off x="729625" y="2138425"/>
            <a:ext cx="7688100" cy="1575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600"/>
              <a:buNone/>
            </a:pPr>
            <a:r>
              <a:rPr lang="en" sz="1500" dirty="0">
                <a:solidFill>
                  <a:schemeClr val="dk2"/>
                </a:solidFill>
                <a:latin typeface="Times New Roman"/>
                <a:ea typeface="Times New Roman"/>
                <a:cs typeface="Times New Roman"/>
                <a:sym typeface="Times New Roman"/>
              </a:rPr>
              <a:t>We have integrated two public databases in our study: GDSC and CCLE</a:t>
            </a:r>
            <a:endParaRPr sz="1500" dirty="0">
              <a:solidFill>
                <a:schemeClr val="dk2"/>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600"/>
              <a:buNone/>
            </a:pPr>
            <a:r>
              <a:rPr lang="en" sz="1500" dirty="0">
                <a:solidFill>
                  <a:schemeClr val="dk2"/>
                </a:solidFill>
                <a:latin typeface="Times New Roman"/>
                <a:ea typeface="Times New Roman"/>
                <a:cs typeface="Times New Roman"/>
                <a:sym typeface="Times New Roman"/>
              </a:rPr>
              <a:t>In our study, we operate on 561 genes and 223 drugs</a:t>
            </a:r>
            <a:endParaRPr sz="1500" dirty="0">
              <a:solidFill>
                <a:schemeClr val="dk2"/>
              </a:solidFill>
              <a:latin typeface="Times New Roman"/>
              <a:ea typeface="Times New Roman"/>
              <a:cs typeface="Times New Roman"/>
              <a:sym typeface="Times New Roman"/>
            </a:endParaRPr>
          </a:p>
          <a:p>
            <a:pPr marL="0" lvl="0" indent="0" algn="l" rtl="0">
              <a:lnSpc>
                <a:spcPct val="100000"/>
              </a:lnSpc>
              <a:spcBef>
                <a:spcPts val="1200"/>
              </a:spcBef>
              <a:spcAft>
                <a:spcPts val="0"/>
              </a:spcAft>
              <a:buSzPts val="1600"/>
              <a:buNone/>
            </a:pPr>
            <a:endParaRPr dirty="0">
              <a:solidFill>
                <a:schemeClr val="dk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ctrTitle"/>
          </p:nvPr>
        </p:nvSpPr>
        <p:spPr>
          <a:xfrm>
            <a:off x="729450" y="1322450"/>
            <a:ext cx="7688100" cy="6021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SzPct val="160919"/>
              <a:buNone/>
            </a:pPr>
            <a:r>
              <a:rPr lang="en" sz="2900" dirty="0">
                <a:solidFill>
                  <a:srgbClr val="000000"/>
                </a:solidFill>
                <a:latin typeface="Arial"/>
                <a:ea typeface="Arial"/>
                <a:cs typeface="Arial"/>
                <a:sym typeface="Arial"/>
              </a:rPr>
              <a:t>GDSC database provide us:</a:t>
            </a:r>
            <a:endParaRPr sz="1600" b="0" dirty="0">
              <a:solidFill>
                <a:schemeClr val="accent1"/>
              </a:solidFill>
              <a:latin typeface="Lato"/>
              <a:ea typeface="Lato"/>
              <a:cs typeface="Lato"/>
              <a:sym typeface="Lato"/>
            </a:endParaRPr>
          </a:p>
          <a:p>
            <a:pPr marL="0" lvl="0" indent="0" algn="l" rtl="0">
              <a:lnSpc>
                <a:spcPct val="100000"/>
              </a:lnSpc>
              <a:spcBef>
                <a:spcPts val="1200"/>
              </a:spcBef>
              <a:spcAft>
                <a:spcPts val="0"/>
              </a:spcAft>
              <a:buSzPct val="111111"/>
              <a:buNone/>
            </a:pPr>
            <a:endParaRPr dirty="0"/>
          </a:p>
        </p:txBody>
      </p:sp>
      <p:sp>
        <p:nvSpPr>
          <p:cNvPr id="198" name="Google Shape;198;p29"/>
          <p:cNvSpPr txBox="1">
            <a:spLocks noGrp="1"/>
          </p:cNvSpPr>
          <p:nvPr>
            <p:ph type="subTitle" idx="1"/>
          </p:nvPr>
        </p:nvSpPr>
        <p:spPr>
          <a:xfrm>
            <a:off x="727950" y="1989825"/>
            <a:ext cx="7688100" cy="244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SzPts val="1600"/>
              <a:buNone/>
            </a:pPr>
            <a:r>
              <a:rPr lang="en" sz="1400" dirty="0">
                <a:solidFill>
                  <a:schemeClr val="dk2"/>
                </a:solidFill>
                <a:latin typeface="Times New Roman"/>
                <a:ea typeface="Times New Roman"/>
                <a:cs typeface="Times New Roman"/>
                <a:sym typeface="Times New Roman"/>
              </a:rPr>
              <a:t>-Half-maximal inhibitory concentration (IC50): is the most widely used and informative measure of a drug's efficacy. It indicates how much drug is needed to inhibit a biological process by half, </a:t>
            </a:r>
            <a:endParaRPr dirty="0"/>
          </a:p>
          <a:p>
            <a:pPr marL="0" lvl="0" indent="0" algn="l" rtl="0">
              <a:lnSpc>
                <a:spcPct val="150000"/>
              </a:lnSpc>
              <a:spcBef>
                <a:spcPts val="1200"/>
              </a:spcBef>
              <a:spcAft>
                <a:spcPts val="0"/>
              </a:spcAft>
              <a:buSzPts val="1600"/>
              <a:buNone/>
            </a:pPr>
            <a:r>
              <a:rPr lang="en" sz="1400" dirty="0">
                <a:solidFill>
                  <a:schemeClr val="dk2"/>
                </a:solidFill>
                <a:latin typeface="Times New Roman"/>
                <a:ea typeface="Times New Roman"/>
                <a:cs typeface="Times New Roman"/>
                <a:sym typeface="Times New Roman"/>
              </a:rPr>
              <a:t>- when IC50 value is small, it is evidence that the effectiveness of the drug is high.</a:t>
            </a:r>
            <a:endParaRPr sz="1400" dirty="0">
              <a:solidFill>
                <a:schemeClr val="dk2"/>
              </a:solidFill>
              <a:latin typeface="Times New Roman"/>
              <a:ea typeface="Times New Roman"/>
              <a:cs typeface="Times New Roman"/>
              <a:sym typeface="Times New Roman"/>
            </a:endParaRPr>
          </a:p>
          <a:p>
            <a:pPr marL="0" lvl="0" indent="0" algn="l" rtl="0">
              <a:lnSpc>
                <a:spcPct val="100000"/>
              </a:lnSpc>
              <a:spcBef>
                <a:spcPts val="1200"/>
              </a:spcBef>
              <a:spcAft>
                <a:spcPts val="0"/>
              </a:spcAft>
              <a:buSzPts val="1600"/>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ctrTitle"/>
          </p:nvPr>
        </p:nvSpPr>
        <p:spPr>
          <a:xfrm>
            <a:off x="727950" y="1228022"/>
            <a:ext cx="7688100" cy="623638"/>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SzPct val="160919"/>
              <a:buNone/>
            </a:pPr>
            <a:r>
              <a:rPr lang="en-US" sz="2900" dirty="0">
                <a:solidFill>
                  <a:srgbClr val="000000"/>
                </a:solidFill>
                <a:latin typeface="Arial"/>
                <a:ea typeface="Arial"/>
                <a:cs typeface="Arial"/>
                <a:sym typeface="Arial"/>
              </a:rPr>
              <a:t>GDSC database:</a:t>
            </a:r>
            <a:br>
              <a:rPr lang="en-US" dirty="0"/>
            </a:br>
            <a:endParaRPr lang="en-US" dirty="0"/>
          </a:p>
        </p:txBody>
      </p:sp>
      <p:sp>
        <p:nvSpPr>
          <p:cNvPr id="198" name="Google Shape;198;p29"/>
          <p:cNvSpPr txBox="1">
            <a:spLocks noGrp="1"/>
          </p:cNvSpPr>
          <p:nvPr>
            <p:ph type="subTitle" idx="1"/>
          </p:nvPr>
        </p:nvSpPr>
        <p:spPr>
          <a:xfrm>
            <a:off x="727950" y="1989825"/>
            <a:ext cx="7688100" cy="244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SzPts val="1600"/>
              <a:buNone/>
            </a:pPr>
            <a:r>
              <a:rPr lang="en-US" sz="1400" dirty="0">
                <a:solidFill>
                  <a:schemeClr val="dk2"/>
                </a:solidFill>
                <a:latin typeface="Times New Roman"/>
                <a:ea typeface="Times New Roman"/>
                <a:cs typeface="Times New Roman"/>
                <a:sym typeface="Times New Roman"/>
              </a:rPr>
              <a:t>Rows&gt;&gt; Drugs 223</a:t>
            </a:r>
          </a:p>
          <a:p>
            <a:pPr marL="0" lvl="0" indent="0" algn="l" rtl="0">
              <a:lnSpc>
                <a:spcPct val="150000"/>
              </a:lnSpc>
              <a:spcBef>
                <a:spcPts val="1200"/>
              </a:spcBef>
              <a:spcAft>
                <a:spcPts val="0"/>
              </a:spcAft>
              <a:buSzPts val="1600"/>
              <a:buNone/>
            </a:pPr>
            <a:r>
              <a:rPr lang="en-US" sz="1400" dirty="0">
                <a:solidFill>
                  <a:schemeClr val="dk2"/>
                </a:solidFill>
                <a:latin typeface="Times New Roman"/>
                <a:ea typeface="Times New Roman"/>
                <a:cs typeface="Times New Roman"/>
                <a:sym typeface="Times New Roman"/>
              </a:rPr>
              <a:t>Column&gt;&gt; Cell Line 561</a:t>
            </a:r>
          </a:p>
          <a:p>
            <a:pPr marL="0" lvl="0" indent="0" algn="l" rtl="0">
              <a:lnSpc>
                <a:spcPct val="150000"/>
              </a:lnSpc>
              <a:spcBef>
                <a:spcPts val="1200"/>
              </a:spcBef>
              <a:spcAft>
                <a:spcPts val="0"/>
              </a:spcAft>
              <a:buSzPts val="1600"/>
              <a:buNone/>
            </a:pPr>
            <a:r>
              <a:rPr lang="en-US" sz="1400" dirty="0">
                <a:solidFill>
                  <a:schemeClr val="dk2"/>
                </a:solidFill>
                <a:latin typeface="Times New Roman"/>
                <a:ea typeface="Times New Roman"/>
                <a:cs typeface="Times New Roman"/>
                <a:sym typeface="Times New Roman"/>
              </a:rPr>
              <a:t>Numbers&gt;&gt; value of IC50</a:t>
            </a:r>
          </a:p>
          <a:p>
            <a:pPr marL="0" lvl="0" indent="0" algn="l" rtl="0">
              <a:lnSpc>
                <a:spcPct val="100000"/>
              </a:lnSpc>
              <a:spcBef>
                <a:spcPts val="1200"/>
              </a:spcBef>
              <a:spcAft>
                <a:spcPts val="0"/>
              </a:spcAft>
              <a:buSzPts val="1600"/>
              <a:buNone/>
            </a:pPr>
            <a:endParaRPr dirty="0"/>
          </a:p>
        </p:txBody>
      </p:sp>
      <p:pic>
        <p:nvPicPr>
          <p:cNvPr id="5" name="Picture 4" descr="A screenshot of a computer&#10;&#10;Description automatically generated">
            <a:extLst>
              <a:ext uri="{FF2B5EF4-FFF2-40B4-BE49-F238E27FC236}">
                <a16:creationId xmlns:a16="http://schemas.microsoft.com/office/drawing/2014/main" id="{9AE51052-F256-FFD4-33DD-FD3A29A2F932}"/>
              </a:ext>
            </a:extLst>
          </p:cNvPr>
          <p:cNvPicPr>
            <a:picLocks noChangeAspect="1"/>
          </p:cNvPicPr>
          <p:nvPr/>
        </p:nvPicPr>
        <p:blipFill>
          <a:blip r:embed="rId3"/>
          <a:stretch>
            <a:fillRect/>
          </a:stretch>
        </p:blipFill>
        <p:spPr>
          <a:xfrm>
            <a:off x="3348990" y="1851660"/>
            <a:ext cx="5543550" cy="3120389"/>
          </a:xfrm>
          <a:prstGeom prst="rect">
            <a:avLst/>
          </a:prstGeom>
        </p:spPr>
      </p:pic>
    </p:spTree>
    <p:extLst>
      <p:ext uri="{BB962C8B-B14F-4D97-AF65-F5344CB8AC3E}">
        <p14:creationId xmlns:p14="http://schemas.microsoft.com/office/powerpoint/2010/main" val="1600645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subTitle" idx="1"/>
          </p:nvPr>
        </p:nvSpPr>
        <p:spPr>
          <a:xfrm>
            <a:off x="740975" y="1413000"/>
            <a:ext cx="7752000" cy="29130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20000"/>
              </a:lnSpc>
              <a:spcBef>
                <a:spcPts val="1200"/>
              </a:spcBef>
              <a:spcAft>
                <a:spcPts val="0"/>
              </a:spcAft>
              <a:buSzPts val="1600"/>
              <a:buNone/>
            </a:pPr>
            <a:r>
              <a:rPr lang="en" sz="1800" b="1" i="1">
                <a:solidFill>
                  <a:srgbClr val="0070C0"/>
                </a:solidFill>
                <a:latin typeface="Times New Roman"/>
                <a:ea typeface="Times New Roman"/>
                <a:cs typeface="Times New Roman"/>
                <a:sym typeface="Times New Roman"/>
              </a:rPr>
              <a:t>Team Members</a:t>
            </a:r>
            <a:endParaRPr sz="2200"/>
          </a:p>
          <a:p>
            <a:pPr marL="2514600" lvl="0" indent="-234950" algn="l" rtl="0">
              <a:lnSpc>
                <a:spcPct val="120000"/>
              </a:lnSpc>
              <a:spcBef>
                <a:spcPts val="1200"/>
              </a:spcBef>
              <a:spcAft>
                <a:spcPts val="0"/>
              </a:spcAft>
              <a:buSzPts val="1700"/>
              <a:buFont typeface="Times New Roman"/>
              <a:buAutoNum type="arabicPeriod"/>
            </a:pPr>
            <a:r>
              <a:rPr lang="en" sz="1700" b="1">
                <a:solidFill>
                  <a:schemeClr val="dk2"/>
                </a:solidFill>
                <a:latin typeface="Times New Roman"/>
                <a:ea typeface="Times New Roman"/>
                <a:cs typeface="Times New Roman"/>
                <a:sym typeface="Times New Roman"/>
              </a:rPr>
              <a:t> Alaa Walid Mohamed Alshitany</a:t>
            </a:r>
            <a:endParaRPr sz="1700" b="1">
              <a:latin typeface="Times New Roman"/>
              <a:ea typeface="Times New Roman"/>
              <a:cs typeface="Times New Roman"/>
              <a:sym typeface="Times New Roman"/>
            </a:endParaRPr>
          </a:p>
          <a:p>
            <a:pPr marL="2514600" lvl="0" indent="-234950" algn="l" rtl="0">
              <a:lnSpc>
                <a:spcPct val="120000"/>
              </a:lnSpc>
              <a:spcBef>
                <a:spcPts val="1200"/>
              </a:spcBef>
              <a:spcAft>
                <a:spcPts val="0"/>
              </a:spcAft>
              <a:buSzPts val="1700"/>
              <a:buFont typeface="Times New Roman"/>
              <a:buAutoNum type="arabicPeriod"/>
            </a:pPr>
            <a:r>
              <a:rPr lang="en" sz="1700" b="1">
                <a:solidFill>
                  <a:schemeClr val="dk2"/>
                </a:solidFill>
                <a:latin typeface="Times New Roman"/>
                <a:ea typeface="Times New Roman"/>
                <a:cs typeface="Times New Roman"/>
                <a:sym typeface="Times New Roman"/>
              </a:rPr>
              <a:t>  Eman Tarek Taha Ali</a:t>
            </a:r>
            <a:endParaRPr sz="1700" b="1">
              <a:latin typeface="Times New Roman"/>
              <a:ea typeface="Times New Roman"/>
              <a:cs typeface="Times New Roman"/>
              <a:sym typeface="Times New Roman"/>
            </a:endParaRPr>
          </a:p>
          <a:p>
            <a:pPr marL="2514600" lvl="0" indent="-234950" algn="l" rtl="0">
              <a:lnSpc>
                <a:spcPct val="120000"/>
              </a:lnSpc>
              <a:spcBef>
                <a:spcPts val="1200"/>
              </a:spcBef>
              <a:spcAft>
                <a:spcPts val="0"/>
              </a:spcAft>
              <a:buSzPts val="1700"/>
              <a:buFont typeface="Times New Roman"/>
              <a:buAutoNum type="arabicPeriod"/>
            </a:pPr>
            <a:r>
              <a:rPr lang="en" sz="1700" b="1">
                <a:solidFill>
                  <a:schemeClr val="dk2"/>
                </a:solidFill>
                <a:latin typeface="Times New Roman"/>
                <a:ea typeface="Times New Roman"/>
                <a:cs typeface="Times New Roman"/>
                <a:sym typeface="Times New Roman"/>
              </a:rPr>
              <a:t> Basma Talaat Mahmoud Mohamed</a:t>
            </a:r>
            <a:endParaRPr sz="1700" b="1">
              <a:latin typeface="Times New Roman"/>
              <a:ea typeface="Times New Roman"/>
              <a:cs typeface="Times New Roman"/>
              <a:sym typeface="Times New Roman"/>
            </a:endParaRPr>
          </a:p>
          <a:p>
            <a:pPr marL="2514600" lvl="0" indent="-234950" algn="l" rtl="0">
              <a:lnSpc>
                <a:spcPct val="120000"/>
              </a:lnSpc>
              <a:spcBef>
                <a:spcPts val="1200"/>
              </a:spcBef>
              <a:spcAft>
                <a:spcPts val="0"/>
              </a:spcAft>
              <a:buSzPts val="1700"/>
              <a:buFont typeface="Times New Roman"/>
              <a:buAutoNum type="arabicPeriod"/>
            </a:pPr>
            <a:r>
              <a:rPr lang="en" sz="1700" b="1">
                <a:solidFill>
                  <a:schemeClr val="dk2"/>
                </a:solidFill>
                <a:latin typeface="Times New Roman"/>
                <a:ea typeface="Times New Roman"/>
                <a:cs typeface="Times New Roman"/>
                <a:sym typeface="Times New Roman"/>
              </a:rPr>
              <a:t>Abdelrahman Ahmed Abdelhady</a:t>
            </a:r>
            <a:endParaRPr sz="1700" b="1">
              <a:solidFill>
                <a:schemeClr val="dk2"/>
              </a:solidFill>
              <a:latin typeface="Times New Roman"/>
              <a:ea typeface="Times New Roman"/>
              <a:cs typeface="Times New Roman"/>
              <a:sym typeface="Times New Roman"/>
            </a:endParaRPr>
          </a:p>
          <a:p>
            <a:pPr marL="2514600" lvl="0" indent="-234950" algn="l" rtl="0">
              <a:lnSpc>
                <a:spcPct val="120000"/>
              </a:lnSpc>
              <a:spcBef>
                <a:spcPts val="1200"/>
              </a:spcBef>
              <a:spcAft>
                <a:spcPts val="0"/>
              </a:spcAft>
              <a:buSzPts val="1700"/>
              <a:buFont typeface="Times New Roman"/>
              <a:buAutoNum type="arabicPeriod"/>
            </a:pPr>
            <a:r>
              <a:rPr lang="en" sz="1700" b="1">
                <a:solidFill>
                  <a:schemeClr val="dk2"/>
                </a:solidFill>
                <a:latin typeface="Times New Roman"/>
                <a:ea typeface="Times New Roman"/>
                <a:cs typeface="Times New Roman"/>
                <a:sym typeface="Times New Roman"/>
              </a:rPr>
              <a:t>Yara Ahmed Mohamed Swisa</a:t>
            </a:r>
            <a:endParaRPr sz="1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ctrTitle"/>
          </p:nvPr>
        </p:nvSpPr>
        <p:spPr>
          <a:xfrm>
            <a:off x="727950" y="1228022"/>
            <a:ext cx="7688100" cy="623638"/>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1200"/>
              </a:spcBef>
              <a:spcAft>
                <a:spcPts val="0"/>
              </a:spcAft>
              <a:buSzPct val="111111"/>
              <a:buNone/>
            </a:pPr>
            <a:r>
              <a:rPr lang="en-US" sz="2900" dirty="0"/>
              <a:t>Drug Representation </a:t>
            </a:r>
            <a:br>
              <a:rPr lang="en-US" dirty="0"/>
            </a:br>
            <a:endParaRPr lang="en-US" dirty="0"/>
          </a:p>
        </p:txBody>
      </p:sp>
      <p:sp>
        <p:nvSpPr>
          <p:cNvPr id="198" name="Google Shape;198;p29"/>
          <p:cNvSpPr txBox="1">
            <a:spLocks noGrp="1"/>
          </p:cNvSpPr>
          <p:nvPr>
            <p:ph type="subTitle" idx="1"/>
          </p:nvPr>
        </p:nvSpPr>
        <p:spPr>
          <a:xfrm>
            <a:off x="727950" y="1989825"/>
            <a:ext cx="7688100" cy="2440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1200"/>
              </a:spcBef>
              <a:spcAft>
                <a:spcPts val="0"/>
              </a:spcAft>
              <a:buSzPts val="1600"/>
              <a:buFont typeface="Arial" panose="020B0604020202020204" pitchFamily="34" charset="0"/>
              <a:buChar char="•"/>
            </a:pPr>
            <a:r>
              <a:rPr lang="en-US" dirty="0">
                <a:solidFill>
                  <a:schemeClr val="bg2"/>
                </a:solidFill>
              </a:rPr>
              <a:t>Drug represent in 3D structure </a:t>
            </a:r>
            <a:endParaRPr dirty="0">
              <a:solidFill>
                <a:schemeClr val="bg2"/>
              </a:solidFill>
            </a:endParaRPr>
          </a:p>
        </p:txBody>
      </p:sp>
      <p:pic>
        <p:nvPicPr>
          <p:cNvPr id="3" name="Picture 2" descr="A picture containing bead, circle&#10;&#10;Description automatically generated">
            <a:extLst>
              <a:ext uri="{FF2B5EF4-FFF2-40B4-BE49-F238E27FC236}">
                <a16:creationId xmlns:a16="http://schemas.microsoft.com/office/drawing/2014/main" id="{2E0D2162-3200-2427-AB07-F3EF88C2AE20}"/>
              </a:ext>
            </a:extLst>
          </p:cNvPr>
          <p:cNvPicPr>
            <a:picLocks noChangeAspect="1"/>
          </p:cNvPicPr>
          <p:nvPr/>
        </p:nvPicPr>
        <p:blipFill>
          <a:blip r:embed="rId3"/>
          <a:stretch>
            <a:fillRect/>
          </a:stretch>
        </p:blipFill>
        <p:spPr>
          <a:xfrm>
            <a:off x="4446270" y="2015190"/>
            <a:ext cx="3969780" cy="2456777"/>
          </a:xfrm>
          <a:prstGeom prst="rect">
            <a:avLst/>
          </a:prstGeom>
        </p:spPr>
      </p:pic>
    </p:spTree>
    <p:extLst>
      <p:ext uri="{BB962C8B-B14F-4D97-AF65-F5344CB8AC3E}">
        <p14:creationId xmlns:p14="http://schemas.microsoft.com/office/powerpoint/2010/main" val="69391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ctrTitle"/>
          </p:nvPr>
        </p:nvSpPr>
        <p:spPr>
          <a:xfrm>
            <a:off x="729450" y="1322450"/>
            <a:ext cx="7688100" cy="754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SzPct val="160919"/>
              <a:buNone/>
            </a:pPr>
            <a:r>
              <a:rPr lang="en" sz="2900" dirty="0">
                <a:solidFill>
                  <a:srgbClr val="000000"/>
                </a:solidFill>
                <a:latin typeface="Arial"/>
                <a:ea typeface="Arial"/>
                <a:cs typeface="Arial"/>
                <a:sym typeface="Arial"/>
              </a:rPr>
              <a:t>CCLE database provide us:</a:t>
            </a:r>
            <a:endParaRPr dirty="0"/>
          </a:p>
        </p:txBody>
      </p:sp>
      <p:sp>
        <p:nvSpPr>
          <p:cNvPr id="204" name="Google Shape;204;p30"/>
          <p:cNvSpPr txBox="1">
            <a:spLocks noGrp="1"/>
          </p:cNvSpPr>
          <p:nvPr>
            <p:ph type="subTitle" idx="1"/>
          </p:nvPr>
        </p:nvSpPr>
        <p:spPr>
          <a:xfrm>
            <a:off x="729625" y="1880875"/>
            <a:ext cx="7688100" cy="319290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1200"/>
              </a:spcBef>
              <a:spcAft>
                <a:spcPts val="0"/>
              </a:spcAft>
              <a:buSzPts val="1600"/>
              <a:buNone/>
            </a:pPr>
            <a:r>
              <a:rPr lang="en" dirty="0">
                <a:solidFill>
                  <a:srgbClr val="000000"/>
                </a:solidFill>
                <a:latin typeface="Arial"/>
                <a:ea typeface="Arial"/>
                <a:cs typeface="Arial"/>
                <a:sym typeface="Arial"/>
              </a:rPr>
              <a:t>Genomic, transcriptomic and epigenomic data of more than a thousand cancer cell lines. For the three data omics, we focused on gene mutation data, gene expression data, and DNA methylation data.</a:t>
            </a:r>
            <a:endParaRPr dirty="0">
              <a:solidFill>
                <a:srgbClr val="000000"/>
              </a:solidFill>
              <a:latin typeface="Arial"/>
              <a:ea typeface="Arial"/>
              <a:cs typeface="Arial"/>
              <a:sym typeface="Arial"/>
            </a:endParaRPr>
          </a:p>
          <a:p>
            <a:pPr marL="0" lvl="0" indent="0" algn="l" rtl="0">
              <a:lnSpc>
                <a:spcPct val="115000"/>
              </a:lnSpc>
              <a:spcBef>
                <a:spcPts val="1200"/>
              </a:spcBef>
              <a:spcAft>
                <a:spcPts val="0"/>
              </a:spcAft>
              <a:buSzPts val="1600"/>
              <a:buNone/>
            </a:pPr>
            <a:r>
              <a:rPr lang="en" sz="1500" dirty="0">
                <a:solidFill>
                  <a:srgbClr val="000000"/>
                </a:solidFill>
                <a:latin typeface="Arial"/>
                <a:ea typeface="Arial"/>
                <a:cs typeface="Arial"/>
                <a:sym typeface="Arial"/>
              </a:rPr>
              <a:t>1. Genomic expression</a:t>
            </a:r>
            <a:endParaRPr sz="1500" dirty="0">
              <a:solidFill>
                <a:srgbClr val="000000"/>
              </a:solidFill>
              <a:latin typeface="Arial"/>
              <a:ea typeface="Arial"/>
              <a:cs typeface="Arial"/>
              <a:sym typeface="Arial"/>
            </a:endParaRPr>
          </a:p>
          <a:p>
            <a:pPr marL="0" lvl="0" indent="0" algn="l" rtl="0">
              <a:lnSpc>
                <a:spcPct val="115000"/>
              </a:lnSpc>
              <a:spcBef>
                <a:spcPts val="1200"/>
              </a:spcBef>
              <a:spcAft>
                <a:spcPts val="0"/>
              </a:spcAft>
              <a:buSzPts val="1600"/>
              <a:buNone/>
            </a:pPr>
            <a:r>
              <a:rPr lang="en" sz="1500" dirty="0">
                <a:solidFill>
                  <a:srgbClr val="000000"/>
                </a:solidFill>
                <a:latin typeface="Arial"/>
                <a:ea typeface="Arial"/>
                <a:cs typeface="Arial"/>
                <a:sym typeface="Arial"/>
              </a:rPr>
              <a:t>2.Genomic mutation</a:t>
            </a:r>
            <a:endParaRPr sz="1500" dirty="0">
              <a:solidFill>
                <a:srgbClr val="000000"/>
              </a:solidFill>
              <a:latin typeface="Arial"/>
              <a:ea typeface="Arial"/>
              <a:cs typeface="Arial"/>
              <a:sym typeface="Arial"/>
            </a:endParaRPr>
          </a:p>
          <a:p>
            <a:pPr marL="0" lvl="0" indent="0" algn="l" rtl="0">
              <a:lnSpc>
                <a:spcPct val="115000"/>
              </a:lnSpc>
              <a:spcBef>
                <a:spcPts val="1200"/>
              </a:spcBef>
              <a:spcAft>
                <a:spcPts val="0"/>
              </a:spcAft>
              <a:buSzPts val="1600"/>
              <a:buNone/>
            </a:pPr>
            <a:r>
              <a:rPr lang="en" sz="1500" dirty="0">
                <a:solidFill>
                  <a:srgbClr val="000000"/>
                </a:solidFill>
                <a:latin typeface="Arial"/>
                <a:ea typeface="Arial"/>
                <a:cs typeface="Arial"/>
                <a:sym typeface="Arial"/>
              </a:rPr>
              <a:t>3.Genomic methylation</a:t>
            </a:r>
            <a:endParaRPr sz="1500" dirty="0">
              <a:solidFill>
                <a:srgbClr val="000000"/>
              </a:solidFill>
              <a:latin typeface="Arial"/>
              <a:ea typeface="Arial"/>
              <a:cs typeface="Arial"/>
              <a:sym typeface="Arial"/>
            </a:endParaRPr>
          </a:p>
          <a:p>
            <a:pPr marL="0" lvl="0" indent="0" algn="l" rtl="0">
              <a:lnSpc>
                <a:spcPct val="115000"/>
              </a:lnSpc>
              <a:spcBef>
                <a:spcPts val="1200"/>
              </a:spcBef>
              <a:spcAft>
                <a:spcPts val="0"/>
              </a:spcAft>
              <a:buSzPts val="1600"/>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lnSpc>
                <a:spcPct val="100000"/>
              </a:lnSpc>
              <a:spcBef>
                <a:spcPts val="1200"/>
              </a:spcBef>
              <a:spcAft>
                <a:spcPts val="0"/>
              </a:spcAft>
              <a:buSzPts val="1600"/>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ctrTitle"/>
          </p:nvPr>
        </p:nvSpPr>
        <p:spPr>
          <a:xfrm>
            <a:off x="299300" y="1322450"/>
            <a:ext cx="4663800" cy="377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4200"/>
              <a:buNone/>
            </a:pPr>
            <a:r>
              <a:rPr lang="en" sz="1400" dirty="0">
                <a:solidFill>
                  <a:srgbClr val="000000"/>
                </a:solidFill>
                <a:latin typeface="Times New Roman"/>
                <a:ea typeface="Times New Roman"/>
                <a:cs typeface="Times New Roman"/>
                <a:sym typeface="Times New Roman"/>
              </a:rPr>
              <a:t>1.   Genomic expression</a:t>
            </a:r>
            <a:endParaRPr sz="1400" dirty="0">
              <a:solidFill>
                <a:srgbClr val="00000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SzPts val="4200"/>
              <a:buNone/>
            </a:pPr>
            <a:r>
              <a:rPr lang="en" sz="1600" b="0" dirty="0">
                <a:latin typeface="Times New Roman"/>
                <a:ea typeface="Times New Roman"/>
                <a:cs typeface="Times New Roman"/>
                <a:sym typeface="Times New Roman"/>
              </a:rPr>
              <a:t>is that process of turning on a specific gene to start making messenger RNA. </a:t>
            </a:r>
            <a:endParaRPr sz="1600" b="0" dirty="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Arial"/>
              <a:buChar char="●"/>
            </a:pPr>
            <a:r>
              <a:rPr lang="en" sz="1100" b="0" dirty="0">
                <a:solidFill>
                  <a:srgbClr val="000000"/>
                </a:solidFill>
                <a:latin typeface="Times New Roman"/>
                <a:ea typeface="Times New Roman"/>
                <a:cs typeface="Times New Roman"/>
                <a:sym typeface="Times New Roman"/>
              </a:rPr>
              <a:t>Every cell in our body contains a copies of each of our 20,000 genes.Different genes are turned “ </a:t>
            </a:r>
            <a:r>
              <a:rPr lang="en" sz="1100" dirty="0">
                <a:solidFill>
                  <a:srgbClr val="000000"/>
                </a:solidFill>
                <a:latin typeface="Times New Roman"/>
                <a:ea typeface="Times New Roman"/>
                <a:cs typeface="Times New Roman"/>
                <a:sym typeface="Times New Roman"/>
              </a:rPr>
              <a:t>on</a:t>
            </a:r>
            <a:r>
              <a:rPr lang="en" sz="1100" b="0" dirty="0">
                <a:solidFill>
                  <a:srgbClr val="000000"/>
                </a:solidFill>
                <a:latin typeface="Times New Roman"/>
                <a:ea typeface="Times New Roman"/>
                <a:cs typeface="Times New Roman"/>
                <a:sym typeface="Times New Roman"/>
              </a:rPr>
              <a:t> “ or “ </a:t>
            </a:r>
            <a:r>
              <a:rPr lang="en" sz="1100" dirty="0">
                <a:solidFill>
                  <a:srgbClr val="000000"/>
                </a:solidFill>
                <a:latin typeface="Times New Roman"/>
                <a:ea typeface="Times New Roman"/>
                <a:cs typeface="Times New Roman"/>
                <a:sym typeface="Times New Roman"/>
              </a:rPr>
              <a:t>off</a:t>
            </a:r>
            <a:r>
              <a:rPr lang="en" sz="1100" b="0" dirty="0">
                <a:solidFill>
                  <a:srgbClr val="000000"/>
                </a:solidFill>
                <a:latin typeface="Times New Roman"/>
                <a:ea typeface="Times New Roman"/>
                <a:cs typeface="Times New Roman"/>
                <a:sym typeface="Times New Roman"/>
              </a:rPr>
              <a:t> “ in different cell types</a:t>
            </a:r>
            <a:r>
              <a:rPr lang="en" sz="1400" b="0" dirty="0">
                <a:solidFill>
                  <a:srgbClr val="000000"/>
                </a:solidFill>
                <a:latin typeface="Times New Roman"/>
                <a:ea typeface="Times New Roman"/>
                <a:cs typeface="Times New Roman"/>
                <a:sym typeface="Times New Roman"/>
              </a:rPr>
              <a:t> </a:t>
            </a:r>
            <a:endParaRPr sz="1400" b="0" dirty="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Rows&gt;&gt; cell lines  561</a:t>
            </a:r>
            <a:endParaRPr sz="1200" dirty="0">
              <a:latin typeface="Times New Roman"/>
              <a:ea typeface="Times New Roman"/>
              <a:cs typeface="Times New Roman"/>
              <a:sym typeface="Times New Roman"/>
            </a:endParaRPr>
          </a:p>
          <a:p>
            <a:pPr marL="0" lvl="0" indent="0" algn="l" rtl="0">
              <a:lnSpc>
                <a:spcPct val="100000"/>
              </a:lnSpc>
              <a:spcBef>
                <a:spcPts val="2000"/>
              </a:spcBef>
              <a:spcAft>
                <a:spcPts val="0"/>
              </a:spcAft>
              <a:buSzPts val="4200"/>
              <a:buNone/>
            </a:pPr>
            <a:r>
              <a:rPr lang="en" sz="1200" dirty="0">
                <a:latin typeface="Times New Roman"/>
                <a:ea typeface="Times New Roman"/>
                <a:cs typeface="Times New Roman"/>
                <a:sym typeface="Times New Roman"/>
              </a:rPr>
              <a:t>Column&gt;&gt; </a:t>
            </a:r>
            <a:r>
              <a:rPr lang="en-US" sz="1200" dirty="0">
                <a:latin typeface="Times New Roman"/>
                <a:ea typeface="Times New Roman"/>
                <a:cs typeface="Times New Roman"/>
                <a:sym typeface="Times New Roman"/>
              </a:rPr>
              <a:t>coding gene  698</a:t>
            </a:r>
            <a:endParaRPr sz="1200" dirty="0">
              <a:latin typeface="Times New Roman"/>
              <a:ea typeface="Times New Roman"/>
              <a:cs typeface="Times New Roman"/>
              <a:sym typeface="Times New Roman"/>
            </a:endParaRPr>
          </a:p>
          <a:p>
            <a:pPr marL="0" lvl="0" indent="0" algn="l" rtl="0">
              <a:lnSpc>
                <a:spcPct val="100000"/>
              </a:lnSpc>
              <a:spcBef>
                <a:spcPts val="2000"/>
              </a:spcBef>
              <a:spcAft>
                <a:spcPts val="0"/>
              </a:spcAft>
              <a:buSzPts val="4200"/>
              <a:buNone/>
            </a:pPr>
            <a:r>
              <a:rPr lang="en" sz="1200" dirty="0">
                <a:latin typeface="Times New Roman"/>
                <a:ea typeface="Times New Roman"/>
                <a:cs typeface="Times New Roman"/>
                <a:sym typeface="Times New Roman"/>
              </a:rPr>
              <a:t>Numbers&gt;&gt; </a:t>
            </a:r>
            <a:r>
              <a:rPr lang="en" sz="1200" dirty="0">
                <a:solidFill>
                  <a:srgbClr val="202124"/>
                </a:solidFill>
                <a:latin typeface="Times New Roman"/>
                <a:ea typeface="Times New Roman"/>
                <a:cs typeface="Times New Roman"/>
                <a:sym typeface="Times New Roman"/>
              </a:rPr>
              <a:t>Gene Expression Ratio</a:t>
            </a:r>
            <a:endParaRPr sz="1200" dirty="0">
              <a:solidFill>
                <a:srgbClr val="202124"/>
              </a:solidFill>
              <a:latin typeface="Times New Roman"/>
              <a:ea typeface="Times New Roman"/>
              <a:cs typeface="Times New Roman"/>
              <a:sym typeface="Times New Roman"/>
            </a:endParaRPr>
          </a:p>
          <a:p>
            <a:pPr marL="0" lvl="0" indent="0" algn="l" rtl="0">
              <a:lnSpc>
                <a:spcPct val="100000"/>
              </a:lnSpc>
              <a:spcBef>
                <a:spcPts val="2000"/>
              </a:spcBef>
              <a:spcAft>
                <a:spcPts val="0"/>
              </a:spcAft>
              <a:buSzPts val="4200"/>
              <a:buNone/>
            </a:pPr>
            <a:r>
              <a:rPr lang="en" sz="1400" b="0" dirty="0">
                <a:solidFill>
                  <a:srgbClr val="000000"/>
                </a:solidFill>
                <a:latin typeface="Times New Roman"/>
                <a:ea typeface="Times New Roman"/>
                <a:cs typeface="Times New Roman"/>
                <a:sym typeface="Times New Roman"/>
              </a:rPr>
              <a:t>Each cell contains a value that reflects the expression level of a gene</a:t>
            </a:r>
            <a:endParaRPr sz="200" dirty="0">
              <a:solidFill>
                <a:srgbClr val="202124"/>
              </a:solidFill>
              <a:latin typeface="Times New Roman"/>
              <a:ea typeface="Times New Roman"/>
              <a:cs typeface="Times New Roman"/>
              <a:sym typeface="Times New Roman"/>
            </a:endParaRPr>
          </a:p>
        </p:txBody>
      </p:sp>
      <p:pic>
        <p:nvPicPr>
          <p:cNvPr id="210" name="Google Shape;210;p31"/>
          <p:cNvPicPr preferRelativeResize="0"/>
          <p:nvPr/>
        </p:nvPicPr>
        <p:blipFill rotWithShape="1">
          <a:blip r:embed="rId3">
            <a:alphaModFix/>
          </a:blip>
          <a:srcRect/>
          <a:stretch/>
        </p:blipFill>
        <p:spPr>
          <a:xfrm>
            <a:off x="5354125" y="674650"/>
            <a:ext cx="3212900" cy="2086550"/>
          </a:xfrm>
          <a:prstGeom prst="rect">
            <a:avLst/>
          </a:prstGeom>
          <a:noFill/>
          <a:ln>
            <a:noFill/>
          </a:ln>
        </p:spPr>
      </p:pic>
      <p:pic>
        <p:nvPicPr>
          <p:cNvPr id="211" name="Google Shape;211;p31"/>
          <p:cNvPicPr preferRelativeResize="0"/>
          <p:nvPr/>
        </p:nvPicPr>
        <p:blipFill>
          <a:blip r:embed="rId4">
            <a:alphaModFix/>
          </a:blip>
          <a:stretch>
            <a:fillRect/>
          </a:stretch>
        </p:blipFill>
        <p:spPr>
          <a:xfrm>
            <a:off x="4777700" y="2893225"/>
            <a:ext cx="4256701" cy="2086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ctrTitle"/>
          </p:nvPr>
        </p:nvSpPr>
        <p:spPr>
          <a:xfrm>
            <a:off x="385763" y="1322449"/>
            <a:ext cx="3171825" cy="310667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233333"/>
              <a:buNone/>
            </a:pPr>
            <a:r>
              <a:rPr lang="en" sz="1800" dirty="0">
                <a:latin typeface="Times New Roman"/>
                <a:ea typeface="Times New Roman"/>
                <a:cs typeface="Times New Roman"/>
                <a:sym typeface="Times New Roman"/>
              </a:rPr>
              <a:t>2. Genomic mutation:</a:t>
            </a:r>
            <a:endParaRPr dirty="0">
              <a:latin typeface="Times New Roman"/>
              <a:ea typeface="Times New Roman"/>
              <a:cs typeface="Times New Roman"/>
              <a:sym typeface="Times New Roman"/>
            </a:endParaRPr>
          </a:p>
          <a:p>
            <a:pPr marL="0" lvl="0" indent="0" algn="l" rtl="0">
              <a:lnSpc>
                <a:spcPct val="150000"/>
              </a:lnSpc>
              <a:spcBef>
                <a:spcPts val="0"/>
              </a:spcBef>
              <a:spcAft>
                <a:spcPts val="0"/>
              </a:spcAft>
              <a:buSzPct val="233333"/>
              <a:buNone/>
            </a:pPr>
            <a:r>
              <a:rPr lang="en" sz="1800" b="0" dirty="0">
                <a:latin typeface="Times New Roman"/>
                <a:ea typeface="Times New Roman"/>
                <a:cs typeface="Times New Roman"/>
                <a:sym typeface="Times New Roman"/>
              </a:rPr>
              <a:t>are changes to your DNA sequence that happen during cell division.</a:t>
            </a:r>
            <a:endParaRPr sz="1800" b="0" dirty="0">
              <a:latin typeface="Times New Roman"/>
              <a:ea typeface="Times New Roman"/>
              <a:cs typeface="Times New Roman"/>
              <a:sym typeface="Times New Roman"/>
            </a:endParaRPr>
          </a:p>
          <a:p>
            <a:pPr marL="0" lvl="0" indent="0" algn="l" rtl="0">
              <a:spcBef>
                <a:spcPts val="2000"/>
              </a:spcBef>
              <a:spcAft>
                <a:spcPts val="0"/>
              </a:spcAft>
              <a:buSzPct val="300000"/>
              <a:buNone/>
            </a:pPr>
            <a:r>
              <a:rPr lang="en" sz="1400" dirty="0">
                <a:latin typeface="Times New Roman"/>
                <a:ea typeface="Times New Roman"/>
                <a:cs typeface="Times New Roman"/>
                <a:sym typeface="Times New Roman"/>
              </a:rPr>
              <a:t>Rows&gt;&gt; cell lines  561</a:t>
            </a:r>
            <a:endParaRPr sz="1400" dirty="0">
              <a:latin typeface="Times New Roman"/>
              <a:ea typeface="Times New Roman"/>
              <a:cs typeface="Times New Roman"/>
              <a:sym typeface="Times New Roman"/>
            </a:endParaRPr>
          </a:p>
          <a:p>
            <a:pPr marL="0" lvl="0" indent="0" algn="l" rtl="0">
              <a:spcBef>
                <a:spcPts val="2000"/>
              </a:spcBef>
              <a:spcAft>
                <a:spcPts val="0"/>
              </a:spcAft>
              <a:buSzPct val="300000"/>
              <a:buNone/>
            </a:pPr>
            <a:r>
              <a:rPr lang="en" sz="1400" dirty="0">
                <a:latin typeface="Times New Roman"/>
                <a:ea typeface="Times New Roman"/>
                <a:cs typeface="Times New Roman"/>
                <a:sym typeface="Times New Roman"/>
              </a:rPr>
              <a:t>Column&gt;&gt; </a:t>
            </a:r>
            <a:r>
              <a:rPr lang="en-US" sz="1400" dirty="0">
                <a:latin typeface="Times New Roman"/>
                <a:ea typeface="Times New Roman"/>
                <a:cs typeface="Times New Roman"/>
                <a:sym typeface="Times New Roman"/>
              </a:rPr>
              <a:t>mutation locus 16834</a:t>
            </a:r>
            <a:endParaRPr sz="1400" dirty="0">
              <a:latin typeface="Times New Roman"/>
              <a:ea typeface="Times New Roman"/>
              <a:cs typeface="Times New Roman"/>
              <a:sym typeface="Times New Roman"/>
            </a:endParaRPr>
          </a:p>
          <a:p>
            <a:pPr marL="0" lvl="0" indent="0" algn="l" rtl="0">
              <a:spcBef>
                <a:spcPts val="2000"/>
              </a:spcBef>
              <a:spcAft>
                <a:spcPts val="0"/>
              </a:spcAft>
              <a:buSzPct val="300000"/>
              <a:buNone/>
            </a:pPr>
            <a:r>
              <a:rPr lang="en" sz="1400" dirty="0">
                <a:latin typeface="Times New Roman"/>
                <a:ea typeface="Times New Roman"/>
                <a:cs typeface="Times New Roman"/>
                <a:sym typeface="Times New Roman"/>
              </a:rPr>
              <a:t>Numbers&gt;&gt; explain which mutation occur or not if equal zero </a:t>
            </a:r>
            <a:endParaRPr sz="1400" dirty="0">
              <a:latin typeface="Times New Roman"/>
              <a:ea typeface="Times New Roman"/>
              <a:cs typeface="Times New Roman"/>
              <a:sym typeface="Times New Roman"/>
            </a:endParaRPr>
          </a:p>
          <a:p>
            <a:pPr marL="0" lvl="0" indent="0" algn="l" rtl="0">
              <a:spcBef>
                <a:spcPts val="2000"/>
              </a:spcBef>
              <a:spcAft>
                <a:spcPts val="0"/>
              </a:spcAft>
              <a:buSzPct val="233333"/>
              <a:buNone/>
            </a:pPr>
            <a:endParaRPr sz="1800" b="0" dirty="0">
              <a:latin typeface="Times New Roman"/>
              <a:ea typeface="Times New Roman"/>
              <a:cs typeface="Times New Roman"/>
              <a:sym typeface="Times New Roman"/>
            </a:endParaRPr>
          </a:p>
          <a:p>
            <a:pPr marL="0" lvl="0" indent="0" algn="l" rtl="0">
              <a:lnSpc>
                <a:spcPct val="150000"/>
              </a:lnSpc>
              <a:spcBef>
                <a:spcPts val="0"/>
              </a:spcBef>
              <a:spcAft>
                <a:spcPts val="0"/>
              </a:spcAft>
              <a:buSzPct val="233333"/>
              <a:buNone/>
            </a:pPr>
            <a:endParaRPr sz="1800" b="0" dirty="0">
              <a:latin typeface="Times New Roman"/>
              <a:ea typeface="Times New Roman"/>
              <a:cs typeface="Times New Roman"/>
              <a:sym typeface="Times New Roman"/>
            </a:endParaRPr>
          </a:p>
        </p:txBody>
      </p:sp>
      <p:pic>
        <p:nvPicPr>
          <p:cNvPr id="217" name="Google Shape;217;p32"/>
          <p:cNvPicPr preferRelativeResize="0"/>
          <p:nvPr/>
        </p:nvPicPr>
        <p:blipFill rotWithShape="1">
          <a:blip r:embed="rId3">
            <a:alphaModFix/>
          </a:blip>
          <a:srcRect/>
          <a:stretch/>
        </p:blipFill>
        <p:spPr>
          <a:xfrm>
            <a:off x="4643200" y="748550"/>
            <a:ext cx="3171825" cy="1998884"/>
          </a:xfrm>
          <a:prstGeom prst="rect">
            <a:avLst/>
          </a:prstGeom>
          <a:noFill/>
          <a:ln>
            <a:noFill/>
          </a:ln>
        </p:spPr>
      </p:pic>
      <p:pic>
        <p:nvPicPr>
          <p:cNvPr id="218" name="Google Shape;218;p32"/>
          <p:cNvPicPr preferRelativeResize="0"/>
          <p:nvPr/>
        </p:nvPicPr>
        <p:blipFill>
          <a:blip r:embed="rId4">
            <a:alphaModFix/>
          </a:blip>
          <a:stretch>
            <a:fillRect/>
          </a:stretch>
        </p:blipFill>
        <p:spPr>
          <a:xfrm>
            <a:off x="3557600" y="2872659"/>
            <a:ext cx="5277249" cy="19271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357189" y="1322449"/>
            <a:ext cx="3407700" cy="3885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233333"/>
              <a:buNone/>
            </a:pPr>
            <a:r>
              <a:rPr lang="en" sz="1800" dirty="0">
                <a:latin typeface="Times New Roman"/>
                <a:ea typeface="Times New Roman"/>
                <a:cs typeface="Times New Roman"/>
                <a:sym typeface="Times New Roman"/>
              </a:rPr>
              <a:t>3. Genomic methylation</a:t>
            </a:r>
            <a:endParaRPr sz="1800" dirty="0">
              <a:latin typeface="Times New Roman"/>
              <a:ea typeface="Times New Roman"/>
              <a:cs typeface="Times New Roman"/>
              <a:sym typeface="Times New Roman"/>
            </a:endParaRPr>
          </a:p>
          <a:p>
            <a:pPr marL="0" lvl="0" indent="0" algn="just" rtl="0">
              <a:lnSpc>
                <a:spcPct val="150000"/>
              </a:lnSpc>
              <a:spcBef>
                <a:spcPts val="0"/>
              </a:spcBef>
              <a:spcAft>
                <a:spcPts val="0"/>
              </a:spcAft>
              <a:buSzPct val="280000"/>
              <a:buNone/>
            </a:pPr>
            <a:r>
              <a:rPr lang="en" sz="1500" b="0" dirty="0">
                <a:latin typeface="Times New Roman"/>
                <a:ea typeface="Times New Roman"/>
                <a:cs typeface="Times New Roman"/>
                <a:sym typeface="Times New Roman"/>
              </a:rPr>
              <a:t>a biological process by which methyl groups are added to the DNA molecule. </a:t>
            </a:r>
            <a:br>
              <a:rPr lang="en" sz="1500" b="0" dirty="0">
                <a:latin typeface="Times New Roman"/>
                <a:ea typeface="Times New Roman"/>
                <a:cs typeface="Times New Roman"/>
                <a:sym typeface="Times New Roman"/>
              </a:rPr>
            </a:br>
            <a:r>
              <a:rPr lang="en" sz="1500" b="0" dirty="0">
                <a:latin typeface="Times New Roman"/>
                <a:ea typeface="Times New Roman"/>
                <a:cs typeface="Times New Roman"/>
                <a:sym typeface="Times New Roman"/>
              </a:rPr>
              <a:t>- changes in methylation pattern of genes can affect a person’s risk of developing disease such as cancer.</a:t>
            </a:r>
            <a:endParaRPr sz="1500" b="0" dirty="0">
              <a:latin typeface="Times New Roman"/>
              <a:ea typeface="Times New Roman"/>
              <a:cs typeface="Times New Roman"/>
              <a:sym typeface="Times New Roman"/>
            </a:endParaRPr>
          </a:p>
          <a:p>
            <a:pPr marL="0" lvl="0" indent="0" algn="l" rtl="0">
              <a:spcBef>
                <a:spcPts val="2000"/>
              </a:spcBef>
              <a:spcAft>
                <a:spcPts val="0"/>
              </a:spcAft>
              <a:buSzPct val="300000"/>
              <a:buNone/>
            </a:pPr>
            <a:r>
              <a:rPr lang="en" sz="1400" dirty="0">
                <a:latin typeface="Times New Roman"/>
                <a:ea typeface="Times New Roman"/>
                <a:cs typeface="Times New Roman"/>
                <a:sym typeface="Times New Roman"/>
              </a:rPr>
              <a:t>Rows&gt;&gt; cell lines  561</a:t>
            </a:r>
            <a:endParaRPr sz="1400" dirty="0">
              <a:latin typeface="Times New Roman"/>
              <a:ea typeface="Times New Roman"/>
              <a:cs typeface="Times New Roman"/>
              <a:sym typeface="Times New Roman"/>
            </a:endParaRPr>
          </a:p>
          <a:p>
            <a:pPr marL="0" lvl="0" indent="0" algn="l" rtl="0">
              <a:spcBef>
                <a:spcPts val="2000"/>
              </a:spcBef>
              <a:spcAft>
                <a:spcPts val="0"/>
              </a:spcAft>
              <a:buSzPct val="300000"/>
              <a:buNone/>
            </a:pPr>
            <a:r>
              <a:rPr lang="en" sz="1400" dirty="0">
                <a:latin typeface="Times New Roman"/>
                <a:ea typeface="Times New Roman"/>
                <a:cs typeface="Times New Roman"/>
                <a:sym typeface="Times New Roman"/>
              </a:rPr>
              <a:t>Column&gt;&gt; methylation locus  808</a:t>
            </a:r>
            <a:endParaRPr sz="1400" dirty="0">
              <a:latin typeface="Times New Roman"/>
              <a:ea typeface="Times New Roman"/>
              <a:cs typeface="Times New Roman"/>
              <a:sym typeface="Times New Roman"/>
            </a:endParaRPr>
          </a:p>
          <a:p>
            <a:pPr marL="0" lvl="0" indent="0" algn="l" rtl="0">
              <a:spcBef>
                <a:spcPts val="2000"/>
              </a:spcBef>
              <a:spcAft>
                <a:spcPts val="0"/>
              </a:spcAft>
              <a:buSzPct val="300000"/>
              <a:buNone/>
            </a:pPr>
            <a:r>
              <a:rPr lang="en" sz="1400" dirty="0">
                <a:latin typeface="Times New Roman"/>
                <a:ea typeface="Times New Roman"/>
                <a:cs typeface="Times New Roman"/>
                <a:sym typeface="Times New Roman"/>
              </a:rPr>
              <a:t>Numbers&gt;&gt; </a:t>
            </a:r>
            <a:r>
              <a:rPr lang="en" sz="1400" b="0" dirty="0">
                <a:solidFill>
                  <a:srgbClr val="000000"/>
                </a:solidFill>
                <a:latin typeface="Times New Roman"/>
                <a:ea typeface="Times New Roman"/>
                <a:cs typeface="Times New Roman"/>
                <a:sym typeface="Times New Roman"/>
              </a:rPr>
              <a:t>value that reflects the </a:t>
            </a:r>
            <a:r>
              <a:rPr lang="en" sz="1577" b="0" dirty="0">
                <a:latin typeface="Times New Roman"/>
                <a:ea typeface="Times New Roman"/>
                <a:cs typeface="Times New Roman"/>
                <a:sym typeface="Times New Roman"/>
              </a:rPr>
              <a:t>methylation</a:t>
            </a:r>
            <a:r>
              <a:rPr lang="en" sz="1177" b="0" dirty="0">
                <a:solidFill>
                  <a:srgbClr val="000000"/>
                </a:solidFill>
                <a:latin typeface="Times New Roman"/>
                <a:ea typeface="Times New Roman"/>
                <a:cs typeface="Times New Roman"/>
                <a:sym typeface="Times New Roman"/>
              </a:rPr>
              <a:t> </a:t>
            </a:r>
            <a:r>
              <a:rPr lang="en" sz="1400" b="0" dirty="0">
                <a:solidFill>
                  <a:srgbClr val="000000"/>
                </a:solidFill>
                <a:latin typeface="Times New Roman"/>
                <a:ea typeface="Times New Roman"/>
                <a:cs typeface="Times New Roman"/>
                <a:sym typeface="Times New Roman"/>
              </a:rPr>
              <a:t>level of a gene</a:t>
            </a:r>
            <a:endParaRPr sz="1500" b="0" dirty="0">
              <a:latin typeface="Times New Roman"/>
              <a:ea typeface="Times New Roman"/>
              <a:cs typeface="Times New Roman"/>
              <a:sym typeface="Times New Roman"/>
            </a:endParaRPr>
          </a:p>
          <a:p>
            <a:pPr marL="0" lvl="0" indent="0" algn="l" rtl="0">
              <a:lnSpc>
                <a:spcPct val="100000"/>
              </a:lnSpc>
              <a:spcBef>
                <a:spcPts val="0"/>
              </a:spcBef>
              <a:spcAft>
                <a:spcPts val="0"/>
              </a:spcAft>
              <a:buSzPct val="300000"/>
              <a:buNone/>
            </a:pPr>
            <a:endParaRPr sz="1400" b="0" dirty="0"/>
          </a:p>
        </p:txBody>
      </p:sp>
      <p:pic>
        <p:nvPicPr>
          <p:cNvPr id="224" name="Google Shape;224;p33"/>
          <p:cNvPicPr preferRelativeResize="0"/>
          <p:nvPr/>
        </p:nvPicPr>
        <p:blipFill rotWithShape="1">
          <a:blip r:embed="rId3">
            <a:alphaModFix/>
          </a:blip>
          <a:srcRect/>
          <a:stretch/>
        </p:blipFill>
        <p:spPr>
          <a:xfrm>
            <a:off x="4446975" y="840875"/>
            <a:ext cx="4153674" cy="1642200"/>
          </a:xfrm>
          <a:prstGeom prst="rect">
            <a:avLst/>
          </a:prstGeom>
          <a:noFill/>
          <a:ln>
            <a:noFill/>
          </a:ln>
        </p:spPr>
      </p:pic>
      <p:pic>
        <p:nvPicPr>
          <p:cNvPr id="225" name="Google Shape;225;p33"/>
          <p:cNvPicPr preferRelativeResize="0"/>
          <p:nvPr/>
        </p:nvPicPr>
        <p:blipFill>
          <a:blip r:embed="rId4">
            <a:alphaModFix/>
          </a:blip>
          <a:stretch>
            <a:fillRect/>
          </a:stretch>
        </p:blipFill>
        <p:spPr>
          <a:xfrm>
            <a:off x="3868700" y="2671525"/>
            <a:ext cx="5143500" cy="2297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6"/>
        <p:cNvGrpSpPr/>
        <p:nvPr/>
      </p:nvGrpSpPr>
      <p:grpSpPr>
        <a:xfrm>
          <a:off x="0" y="0"/>
          <a:ext cx="0" cy="0"/>
          <a:chOff x="0" y="0"/>
          <a:chExt cx="0" cy="0"/>
        </a:xfrm>
      </p:grpSpPr>
      <p:sp>
        <p:nvSpPr>
          <p:cNvPr id="237" name="Google Shape;237;p35"/>
          <p:cNvSpPr txBox="1"/>
          <p:nvPr/>
        </p:nvSpPr>
        <p:spPr>
          <a:xfrm>
            <a:off x="2559700" y="287325"/>
            <a:ext cx="35061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000000"/>
                </a:solidFill>
                <a:latin typeface="Arial"/>
                <a:ea typeface="Arial"/>
                <a:cs typeface="Arial"/>
                <a:sym typeface="Arial"/>
              </a:rPr>
              <a:t>                  Model</a:t>
            </a:r>
            <a:endParaRPr sz="1400" b="0" i="0" u="none" strike="noStrike" cap="none">
              <a:solidFill>
                <a:srgbClr val="000000"/>
              </a:solidFill>
              <a:latin typeface="Lato"/>
              <a:ea typeface="Lato"/>
              <a:cs typeface="Lato"/>
              <a:sym typeface="Lato"/>
            </a:endParaRPr>
          </a:p>
        </p:txBody>
      </p:sp>
      <p:sp>
        <p:nvSpPr>
          <p:cNvPr id="238" name="Google Shape;238;p35"/>
          <p:cNvSpPr txBox="1"/>
          <p:nvPr/>
        </p:nvSpPr>
        <p:spPr>
          <a:xfrm>
            <a:off x="198900" y="829800"/>
            <a:ext cx="8840400" cy="1014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t>
            </a:r>
            <a:r>
              <a:rPr lang="en" sz="700" b="0" i="0" u="none" strike="noStrike" cap="none">
                <a:solidFill>
                  <a:srgbClr val="000000"/>
                </a:solidFill>
                <a:latin typeface="Times New Roman"/>
                <a:ea typeface="Times New Roman"/>
                <a:cs typeface="Times New Roman"/>
                <a:sym typeface="Times New Roman"/>
              </a:rPr>
              <a:t>    </a:t>
            </a:r>
            <a:r>
              <a:rPr lang="en" sz="1300" b="0" i="0" u="none" strike="noStrike" cap="none">
                <a:solidFill>
                  <a:srgbClr val="000000"/>
                </a:solidFill>
                <a:latin typeface="Arial"/>
                <a:ea typeface="Arial"/>
                <a:cs typeface="Arial"/>
                <a:sym typeface="Arial"/>
              </a:rPr>
              <a:t>The goal of the model is to determine if the drug is effective for the cancer patient or not depends on cancer cell profiles (genomic mutation, gene expression and DNA methylation data) an</a:t>
            </a:r>
            <a:r>
              <a:rPr lang="en" sz="1300"/>
              <a:t>d structure of drug</a:t>
            </a:r>
            <a:r>
              <a:rPr lang="en" sz="1300" b="0" i="0" u="none" strike="noStrike" cap="none">
                <a:solidFill>
                  <a:srgbClr val="000000"/>
                </a:solidFill>
                <a:latin typeface="Arial"/>
                <a:ea typeface="Arial"/>
                <a:cs typeface="Arial"/>
                <a:sym typeface="Arial"/>
              </a:rPr>
              <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39" name="Google Shape;239;p35"/>
          <p:cNvPicPr preferRelativeResize="0"/>
          <p:nvPr/>
        </p:nvPicPr>
        <p:blipFill rotWithShape="1">
          <a:blip r:embed="rId3">
            <a:alphaModFix/>
          </a:blip>
          <a:srcRect/>
          <a:stretch/>
        </p:blipFill>
        <p:spPr>
          <a:xfrm>
            <a:off x="528821" y="1748607"/>
            <a:ext cx="7810025" cy="2994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3"/>
        <p:cNvGrpSpPr/>
        <p:nvPr/>
      </p:nvGrpSpPr>
      <p:grpSpPr>
        <a:xfrm>
          <a:off x="0" y="0"/>
          <a:ext cx="0" cy="0"/>
          <a:chOff x="0" y="0"/>
          <a:chExt cx="0" cy="0"/>
        </a:xfrm>
      </p:grpSpPr>
      <p:sp>
        <p:nvSpPr>
          <p:cNvPr id="244" name="Google Shape;244;p36"/>
          <p:cNvSpPr txBox="1"/>
          <p:nvPr/>
        </p:nvSpPr>
        <p:spPr>
          <a:xfrm>
            <a:off x="128600" y="267225"/>
            <a:ext cx="8589300" cy="1221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700"/>
              <a:buFont typeface="Arial"/>
              <a:buNone/>
            </a:pPr>
            <a:r>
              <a:rPr lang="en" b="0" i="0" u="none" strike="noStrike" cap="none">
                <a:solidFill>
                  <a:srgbClr val="000000"/>
                </a:solidFill>
                <a:latin typeface="Times New Roman"/>
                <a:ea typeface="Times New Roman"/>
                <a:cs typeface="Times New Roman"/>
                <a:sym typeface="Times New Roman"/>
              </a:rPr>
              <a:t> </a:t>
            </a:r>
            <a:r>
              <a:rPr lang="en" b="1" i="0" u="none" strike="noStrike" cap="none">
                <a:solidFill>
                  <a:srgbClr val="000000"/>
                </a:solidFill>
                <a:latin typeface="Times New Roman"/>
                <a:ea typeface="Times New Roman"/>
                <a:cs typeface="Times New Roman"/>
                <a:sym typeface="Times New Roman"/>
              </a:rPr>
              <a:t>First Par</a:t>
            </a:r>
            <a:r>
              <a:rPr lang="en" b="1">
                <a:latin typeface="Times New Roman"/>
                <a:ea typeface="Times New Roman"/>
                <a:cs typeface="Times New Roman"/>
                <a:sym typeface="Times New Roman"/>
              </a:rPr>
              <a:t>t:</a:t>
            </a:r>
            <a:endParaRPr b="1" i="0" u="none" strike="noStrike" cap="none">
              <a:solidFill>
                <a:srgbClr val="000000"/>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rgbClr val="000000"/>
              </a:buClr>
              <a:buSzPts val="1500"/>
              <a:buFont typeface="Arial"/>
              <a:buNone/>
            </a:pPr>
            <a:r>
              <a:rPr lang="en" sz="1500"/>
              <a:t>        </a:t>
            </a:r>
            <a:r>
              <a:rPr lang="en" b="0" i="0" u="none" strike="noStrike" cap="none">
                <a:solidFill>
                  <a:srgbClr val="000000"/>
                </a:solidFill>
                <a:latin typeface="Arial"/>
                <a:ea typeface="Arial"/>
                <a:cs typeface="Arial"/>
                <a:sym typeface="Arial"/>
              </a:rPr>
              <a:t>Drug is represented as a graph based on the chemical structure before by the GCN</a:t>
            </a:r>
            <a:r>
              <a:rPr lang="en"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45" name="Google Shape;245;p36"/>
          <p:cNvSpPr txBox="1"/>
          <p:nvPr/>
        </p:nvSpPr>
        <p:spPr>
          <a:xfrm>
            <a:off x="289350" y="2678225"/>
            <a:ext cx="847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46" name="Google Shape;246;p36"/>
          <p:cNvPicPr preferRelativeResize="0"/>
          <p:nvPr/>
        </p:nvPicPr>
        <p:blipFill rotWithShape="1">
          <a:blip r:embed="rId3">
            <a:alphaModFix/>
          </a:blip>
          <a:srcRect/>
          <a:stretch/>
        </p:blipFill>
        <p:spPr>
          <a:xfrm>
            <a:off x="304800" y="1191450"/>
            <a:ext cx="8846724" cy="3799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0"/>
        <p:cNvGrpSpPr/>
        <p:nvPr/>
      </p:nvGrpSpPr>
      <p:grpSpPr>
        <a:xfrm>
          <a:off x="0" y="0"/>
          <a:ext cx="0" cy="0"/>
          <a:chOff x="0" y="0"/>
          <a:chExt cx="0" cy="0"/>
        </a:xfrm>
      </p:grpSpPr>
      <p:sp>
        <p:nvSpPr>
          <p:cNvPr id="251" name="Google Shape;251;p37"/>
          <p:cNvSpPr txBox="1"/>
          <p:nvPr/>
        </p:nvSpPr>
        <p:spPr>
          <a:xfrm>
            <a:off x="208950" y="347600"/>
            <a:ext cx="8709900" cy="2462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r>
              <a:rPr lang="en" sz="1700" b="1" i="0" u="none" strike="noStrike" cap="none">
                <a:solidFill>
                  <a:srgbClr val="000000"/>
                </a:solidFill>
                <a:latin typeface="Arial"/>
                <a:ea typeface="Arial"/>
                <a:cs typeface="Arial"/>
                <a:sym typeface="Arial"/>
              </a:rPr>
              <a:t>        GCN</a:t>
            </a:r>
            <a:endParaRPr sz="1700" b="1"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GCNs are a very powerful neural network architecture for machine learning on graphs.</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Graph convolutional network (GCN) is a neural network that operates on graphs. Given a graph</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G = (Nodes, Edges).</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r>
              <a:rPr lang="en"/>
              <a:t>Used Learn the relationship between the molecular features of drugs.</a:t>
            </a:r>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52" name="Google Shape;252;p37"/>
          <p:cNvPicPr preferRelativeResize="0"/>
          <p:nvPr/>
        </p:nvPicPr>
        <p:blipFill>
          <a:blip r:embed="rId3">
            <a:alphaModFix/>
          </a:blip>
          <a:stretch>
            <a:fillRect/>
          </a:stretch>
        </p:blipFill>
        <p:spPr>
          <a:xfrm>
            <a:off x="980325" y="2571750"/>
            <a:ext cx="7358282" cy="2029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0"/>
        <p:cNvGrpSpPr/>
        <p:nvPr/>
      </p:nvGrpSpPr>
      <p:grpSpPr>
        <a:xfrm>
          <a:off x="0" y="0"/>
          <a:ext cx="0" cy="0"/>
          <a:chOff x="0" y="0"/>
          <a:chExt cx="0" cy="0"/>
        </a:xfrm>
      </p:grpSpPr>
      <p:sp>
        <p:nvSpPr>
          <p:cNvPr id="251" name="Google Shape;251;p37"/>
          <p:cNvSpPr txBox="1"/>
          <p:nvPr/>
        </p:nvSpPr>
        <p:spPr>
          <a:xfrm>
            <a:off x="208950" y="347600"/>
            <a:ext cx="8709900" cy="169043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                                                                     </a:t>
            </a:r>
            <a:r>
              <a:rPr lang="en" sz="1700" b="1" i="0" u="none" strike="noStrike" cap="none" dirty="0">
                <a:solidFill>
                  <a:srgbClr val="000000"/>
                </a:solidFill>
                <a:latin typeface="Arial"/>
                <a:ea typeface="Arial"/>
                <a:cs typeface="Arial"/>
                <a:sym typeface="Arial"/>
              </a:rPr>
              <a:t>        GCN Layers</a:t>
            </a:r>
          </a:p>
          <a:p>
            <a:pPr>
              <a:lnSpc>
                <a:spcPct val="115000"/>
              </a:lnSpc>
              <a:spcBef>
                <a:spcPts val="1200"/>
              </a:spcBef>
              <a:buSzPts val="1400"/>
            </a:pPr>
            <a:r>
              <a:rPr lang="en-GB" dirty="0"/>
              <a:t>For each node, we get the feature information from all its neighbours. Each node takes messages from other nodes in more than round which leads to all nodes know each other.</a:t>
            </a:r>
            <a:endParaRPr lang="en-US" dirty="0"/>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08950" y="2194811"/>
            <a:ext cx="2778314" cy="1716405"/>
          </a:xfrm>
          <a:prstGeom prst="rect">
            <a:avLst/>
          </a:prstGeom>
          <a:noFill/>
          <a:ln w="88900" cmpd="sng">
            <a:solidFill>
              <a:srgbClr val="FFFFFF"/>
            </a:solidFill>
            <a:miter lim="800000"/>
            <a:headEnd/>
            <a:tailEnd/>
          </a:ln>
          <a:effectLst/>
        </p:spPr>
      </p:pic>
      <p:pic>
        <p:nvPicPr>
          <p:cNvPr id="5" name="Picture 4"/>
          <p:cNvPicPr/>
          <p:nvPr/>
        </p:nvPicPr>
        <p:blipFill>
          <a:blip r:embed="rId4">
            <a:extLst>
              <a:ext uri="{28A0092B-C50C-407E-A947-70E740481C1C}">
                <a14:useLocalDpi xmlns:a14="http://schemas.microsoft.com/office/drawing/2010/main" val="0"/>
              </a:ext>
            </a:extLst>
          </a:blip>
          <a:srcRect t="9349"/>
          <a:stretch>
            <a:fillRect/>
          </a:stretch>
        </p:blipFill>
        <p:spPr bwMode="auto">
          <a:xfrm>
            <a:off x="3545248" y="2208561"/>
            <a:ext cx="4831080" cy="1751547"/>
          </a:xfrm>
          <a:prstGeom prst="rect">
            <a:avLst/>
          </a:prstGeom>
          <a:noFill/>
          <a:ln w="88900" cmpd="sng">
            <a:solidFill>
              <a:srgbClr val="FFFFFF"/>
            </a:solidFill>
            <a:miter lim="800000"/>
            <a:headEnd/>
            <a:tailEnd/>
          </a:ln>
          <a:effectLst/>
        </p:spPr>
      </p:pic>
    </p:spTree>
    <p:extLst>
      <p:ext uri="{BB962C8B-B14F-4D97-AF65-F5344CB8AC3E}">
        <p14:creationId xmlns:p14="http://schemas.microsoft.com/office/powerpoint/2010/main" val="1020754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0"/>
        <p:cNvGrpSpPr/>
        <p:nvPr/>
      </p:nvGrpSpPr>
      <p:grpSpPr>
        <a:xfrm>
          <a:off x="0" y="0"/>
          <a:ext cx="0" cy="0"/>
          <a:chOff x="0" y="0"/>
          <a:chExt cx="0" cy="0"/>
        </a:xfrm>
      </p:grpSpPr>
      <p:sp>
        <p:nvSpPr>
          <p:cNvPr id="251" name="Google Shape;251;p37"/>
          <p:cNvSpPr txBox="1"/>
          <p:nvPr/>
        </p:nvSpPr>
        <p:spPr>
          <a:xfrm>
            <a:off x="192505" y="347600"/>
            <a:ext cx="8726345" cy="298309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                                                                     </a:t>
            </a:r>
            <a:r>
              <a:rPr lang="en" sz="1700" b="1" i="0" u="none" strike="noStrike" cap="none" dirty="0">
                <a:solidFill>
                  <a:srgbClr val="000000"/>
                </a:solidFill>
                <a:latin typeface="Arial"/>
                <a:ea typeface="Arial"/>
                <a:cs typeface="Arial"/>
                <a:sym typeface="Arial"/>
              </a:rPr>
              <a:t>        GCN Layers</a:t>
            </a:r>
          </a:p>
          <a:p>
            <a:r>
              <a:rPr lang="en-US" b="1" dirty="0"/>
              <a:t>Activation layer:</a:t>
            </a:r>
            <a:r>
              <a:rPr lang="en-US" dirty="0"/>
              <a:t> This layer applies an activation function to the output of the GraphConv layer</a:t>
            </a:r>
          </a:p>
          <a:p>
            <a:r>
              <a:rPr lang="en-US" dirty="0"/>
              <a:t>RELU: F(X) = MAX (0, X) returns the input value if it is positive, and returns 0 if the input value is negative.</a:t>
            </a:r>
          </a:p>
          <a:p>
            <a:endParaRPr lang="en-US" dirty="0"/>
          </a:p>
          <a:p>
            <a:r>
              <a:rPr lang="en-US" b="1" dirty="0"/>
              <a:t>Batch Normalization layer</a:t>
            </a:r>
            <a:r>
              <a:rPr lang="en-US" dirty="0"/>
              <a:t>: This layer normalizes the output of the previous layer to improve the stability and performance of the model.</a:t>
            </a:r>
          </a:p>
          <a:p>
            <a:r>
              <a:rPr lang="en-US" dirty="0"/>
              <a:t>                  y = gamma * (x - mean) / </a:t>
            </a:r>
            <a:r>
              <a:rPr lang="en-US" dirty="0" err="1"/>
              <a:t>sqrt</a:t>
            </a:r>
            <a:r>
              <a:rPr lang="en-US" dirty="0"/>
              <a:t>(variance + epsilon) + beta</a:t>
            </a:r>
          </a:p>
          <a:p>
            <a:pPr>
              <a:lnSpc>
                <a:spcPct val="115000"/>
              </a:lnSpc>
              <a:spcBef>
                <a:spcPts val="1200"/>
              </a:spcBef>
              <a:buSzPts val="1400"/>
            </a:pPr>
            <a:r>
              <a:rPr lang="en-US" b="1" dirty="0"/>
              <a:t>Dropout layer:</a:t>
            </a:r>
            <a:r>
              <a:rPr lang="en-US" dirty="0"/>
              <a:t> This layer randomly drops out a portion of the output of the previous layer during training to prevent overfitting.</a:t>
            </a: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6" name="Picture 5" descr="Dropout Layers | SevenMentor"/>
          <p:cNvPicPr/>
          <p:nvPr/>
        </p:nvPicPr>
        <p:blipFill>
          <a:blip r:embed="rId3">
            <a:extLst>
              <a:ext uri="{28A0092B-C50C-407E-A947-70E740481C1C}">
                <a14:useLocalDpi xmlns:a14="http://schemas.microsoft.com/office/drawing/2010/main" val="0"/>
              </a:ext>
            </a:extLst>
          </a:blip>
          <a:srcRect/>
          <a:stretch>
            <a:fillRect/>
          </a:stretch>
        </p:blipFill>
        <p:spPr bwMode="auto">
          <a:xfrm>
            <a:off x="1872343" y="3059460"/>
            <a:ext cx="4876800" cy="1794360"/>
          </a:xfrm>
          <a:prstGeom prst="rect">
            <a:avLst/>
          </a:prstGeom>
          <a:noFill/>
          <a:ln>
            <a:noFill/>
          </a:ln>
        </p:spPr>
      </p:pic>
    </p:spTree>
    <p:extLst>
      <p:ext uri="{BB962C8B-B14F-4D97-AF65-F5344CB8AC3E}">
        <p14:creationId xmlns:p14="http://schemas.microsoft.com/office/powerpoint/2010/main" val="49277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729450" y="1322450"/>
            <a:ext cx="7450800" cy="821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Agenda</a:t>
            </a:r>
            <a:endParaRPr/>
          </a:p>
        </p:txBody>
      </p:sp>
      <p:sp>
        <p:nvSpPr>
          <p:cNvPr id="92" name="Google Shape;92;p14"/>
          <p:cNvSpPr txBox="1">
            <a:spLocks noGrp="1"/>
          </p:cNvSpPr>
          <p:nvPr>
            <p:ph type="subTitle" idx="1"/>
          </p:nvPr>
        </p:nvSpPr>
        <p:spPr>
          <a:xfrm>
            <a:off x="729450" y="2116000"/>
            <a:ext cx="7688400" cy="25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600"/>
              <a:buNone/>
            </a:pPr>
            <a:r>
              <a:rPr lang="en" dirty="0">
                <a:solidFill>
                  <a:schemeClr val="dk2"/>
                </a:solidFill>
              </a:rPr>
              <a:t>Introduction</a:t>
            </a:r>
            <a:endParaRPr dirty="0">
              <a:solidFill>
                <a:schemeClr val="dk2"/>
              </a:solidFill>
            </a:endParaRPr>
          </a:p>
          <a:p>
            <a:pPr marL="0" lvl="0" indent="0" algn="l" rtl="0">
              <a:lnSpc>
                <a:spcPct val="115000"/>
              </a:lnSpc>
              <a:spcBef>
                <a:spcPts val="0"/>
              </a:spcBef>
              <a:spcAft>
                <a:spcPts val="0"/>
              </a:spcAft>
              <a:buSzPts val="1600"/>
              <a:buNone/>
            </a:pPr>
            <a:r>
              <a:rPr lang="en" dirty="0">
                <a:solidFill>
                  <a:schemeClr val="dk2"/>
                </a:solidFill>
              </a:rPr>
              <a:t>Problems and Solutions</a:t>
            </a:r>
            <a:endParaRPr dirty="0"/>
          </a:p>
          <a:p>
            <a:pPr marL="0" lvl="0" indent="0" algn="l" rtl="0">
              <a:lnSpc>
                <a:spcPct val="115000"/>
              </a:lnSpc>
              <a:spcBef>
                <a:spcPts val="0"/>
              </a:spcBef>
              <a:spcAft>
                <a:spcPts val="0"/>
              </a:spcAft>
              <a:buSzPts val="1600"/>
              <a:buNone/>
            </a:pPr>
            <a:r>
              <a:rPr lang="en" dirty="0">
                <a:solidFill>
                  <a:schemeClr val="dk2"/>
                </a:solidFill>
              </a:rPr>
              <a:t>Analysis </a:t>
            </a:r>
            <a:endParaRPr dirty="0">
              <a:solidFill>
                <a:schemeClr val="dk2"/>
              </a:solidFill>
            </a:endParaRPr>
          </a:p>
          <a:p>
            <a:pPr marL="0" lvl="0" indent="0" algn="l" rtl="0">
              <a:lnSpc>
                <a:spcPct val="115000"/>
              </a:lnSpc>
              <a:spcBef>
                <a:spcPts val="0"/>
              </a:spcBef>
              <a:spcAft>
                <a:spcPts val="0"/>
              </a:spcAft>
              <a:buSzPts val="1600"/>
              <a:buNone/>
            </a:pPr>
            <a:r>
              <a:rPr lang="en" dirty="0">
                <a:solidFill>
                  <a:schemeClr val="dk2"/>
                </a:solidFill>
              </a:rPr>
              <a:t>Model </a:t>
            </a:r>
            <a:endParaRPr lang="en" dirty="0"/>
          </a:p>
          <a:p>
            <a:pPr marL="0" lvl="0" indent="0" algn="l" rtl="0">
              <a:lnSpc>
                <a:spcPct val="115000"/>
              </a:lnSpc>
              <a:spcBef>
                <a:spcPts val="0"/>
              </a:spcBef>
              <a:spcAft>
                <a:spcPts val="0"/>
              </a:spcAft>
              <a:buSzPts val="1600"/>
              <a:buNone/>
            </a:pPr>
            <a:r>
              <a:rPr lang="en" dirty="0">
                <a:solidFill>
                  <a:schemeClr val="dk2"/>
                </a:solidFill>
              </a:rPr>
              <a:t>Results</a:t>
            </a:r>
            <a:endParaRPr dirty="0">
              <a:solidFill>
                <a:schemeClr val="dk2"/>
              </a:solidFill>
            </a:endParaRPr>
          </a:p>
          <a:p>
            <a:pPr marL="0" lvl="0" indent="0" algn="l" rtl="0">
              <a:lnSpc>
                <a:spcPct val="115000"/>
              </a:lnSpc>
              <a:spcBef>
                <a:spcPts val="0"/>
              </a:spcBef>
              <a:spcAft>
                <a:spcPts val="0"/>
              </a:spcAft>
              <a:buSzPts val="1600"/>
              <a:buNone/>
            </a:pPr>
            <a:r>
              <a:rPr lang="en" dirty="0">
                <a:solidFill>
                  <a:schemeClr val="dk2"/>
                </a:solidFill>
              </a:rPr>
              <a:t>Implementation</a:t>
            </a:r>
            <a:endParaRPr dirty="0">
              <a:solidFill>
                <a:schemeClr val="dk2"/>
              </a:solidFill>
            </a:endParaRPr>
          </a:p>
          <a:p>
            <a:pPr marL="0" lvl="0" indent="0" algn="l" rtl="0">
              <a:lnSpc>
                <a:spcPct val="115000"/>
              </a:lnSpc>
              <a:spcBef>
                <a:spcPts val="0"/>
              </a:spcBef>
              <a:spcAft>
                <a:spcPts val="0"/>
              </a:spcAft>
              <a:buSzPts val="1600"/>
              <a:buNone/>
            </a:pPr>
            <a:r>
              <a:rPr lang="en" dirty="0">
                <a:solidFill>
                  <a:schemeClr val="dk2"/>
                </a:solidFill>
              </a:rPr>
              <a:t>Future Work</a:t>
            </a:r>
            <a:endParaRPr dirty="0">
              <a:solidFill>
                <a:schemeClr val="dk2"/>
              </a:solidFill>
            </a:endParaRPr>
          </a:p>
          <a:p>
            <a:pPr marL="0" lvl="0" indent="0" algn="l" rtl="0">
              <a:lnSpc>
                <a:spcPct val="115000"/>
              </a:lnSpc>
              <a:spcBef>
                <a:spcPts val="0"/>
              </a:spcBef>
              <a:spcAft>
                <a:spcPts val="0"/>
              </a:spcAft>
              <a:buSzPts val="1600"/>
              <a:buNone/>
            </a:pPr>
            <a:r>
              <a:rPr lang="en" dirty="0">
                <a:solidFill>
                  <a:schemeClr val="dk2"/>
                </a:solidFill>
              </a:rPr>
              <a:t>Summary</a:t>
            </a:r>
            <a:endParaRPr dirty="0"/>
          </a:p>
          <a:p>
            <a:pPr marL="0" lvl="0" indent="0" algn="l" rtl="0">
              <a:lnSpc>
                <a:spcPct val="115000"/>
              </a:lnSpc>
              <a:spcBef>
                <a:spcPts val="0"/>
              </a:spcBef>
              <a:spcAft>
                <a:spcPts val="0"/>
              </a:spcAft>
              <a:buSzPts val="1600"/>
              <a:buNone/>
            </a:pPr>
            <a:endParaRPr dirty="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0"/>
        <p:cNvGrpSpPr/>
        <p:nvPr/>
      </p:nvGrpSpPr>
      <p:grpSpPr>
        <a:xfrm>
          <a:off x="0" y="0"/>
          <a:ext cx="0" cy="0"/>
          <a:chOff x="0" y="0"/>
          <a:chExt cx="0" cy="0"/>
        </a:xfrm>
      </p:grpSpPr>
      <p:sp>
        <p:nvSpPr>
          <p:cNvPr id="251" name="Google Shape;251;p37"/>
          <p:cNvSpPr txBox="1"/>
          <p:nvPr/>
        </p:nvSpPr>
        <p:spPr>
          <a:xfrm>
            <a:off x="192505" y="347600"/>
            <a:ext cx="8726345" cy="1235693"/>
          </a:xfrm>
          <a:prstGeom prst="rect">
            <a:avLst/>
          </a:prstGeom>
          <a:noFill/>
          <a:ln>
            <a:noFill/>
          </a:ln>
        </p:spPr>
        <p:txBody>
          <a:bodyPr spcFirstLastPara="1" wrap="square" lIns="91425" tIns="91425" rIns="91425" bIns="91425" anchor="t" anchorCtr="0">
            <a:spAutoFit/>
          </a:bodyPr>
          <a:lstStyle/>
          <a:p>
            <a:pPr>
              <a:lnSpc>
                <a:spcPct val="115000"/>
              </a:lnSpc>
              <a:spcBef>
                <a:spcPts val="1200"/>
              </a:spcBef>
              <a:buSzPts val="1400"/>
            </a:pPr>
            <a:r>
              <a:rPr lang="en" sz="1400" b="1" i="0" u="none" strike="noStrike" cap="none" dirty="0">
                <a:solidFill>
                  <a:srgbClr val="000000"/>
                </a:solidFill>
                <a:latin typeface="Arial"/>
                <a:ea typeface="Arial"/>
                <a:cs typeface="Arial"/>
                <a:sym typeface="Arial"/>
              </a:rPr>
              <a:t> </a:t>
            </a:r>
            <a:r>
              <a:rPr lang="en-GB" b="1" dirty="0"/>
              <a:t>Pooling Layer</a:t>
            </a:r>
            <a:r>
              <a:rPr lang="en-GB" dirty="0"/>
              <a:t>: responsible for reduce the dimensionality of the feature matrix and improve the computational efficiency of the model by reducing the spatial size of the Convoluted Feature. </a:t>
            </a:r>
            <a:endParaRPr lang="en-US" dirty="0"/>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4" name="Picture 3" descr="Figure(c): convolution operation B. Pooling Layer The main purpose of... |  Download Scientific Diagram"/>
          <p:cNvPicPr/>
          <p:nvPr/>
        </p:nvPicPr>
        <p:blipFill>
          <a:blip r:embed="rId3">
            <a:extLst>
              <a:ext uri="{28A0092B-C50C-407E-A947-70E740481C1C}">
                <a14:useLocalDpi xmlns:a14="http://schemas.microsoft.com/office/drawing/2010/main" val="0"/>
              </a:ext>
            </a:extLst>
          </a:blip>
          <a:srcRect/>
          <a:stretch>
            <a:fillRect/>
          </a:stretch>
        </p:blipFill>
        <p:spPr bwMode="auto">
          <a:xfrm>
            <a:off x="1662592" y="1226218"/>
            <a:ext cx="4526280" cy="2209800"/>
          </a:xfrm>
          <a:prstGeom prst="rect">
            <a:avLst/>
          </a:prstGeom>
          <a:noFill/>
          <a:ln>
            <a:noFill/>
          </a:ln>
        </p:spPr>
      </p:pic>
    </p:spTree>
    <p:extLst>
      <p:ext uri="{BB962C8B-B14F-4D97-AF65-F5344CB8AC3E}">
        <p14:creationId xmlns:p14="http://schemas.microsoft.com/office/powerpoint/2010/main" val="2354468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9"/>
        <p:cNvGrpSpPr/>
        <p:nvPr/>
      </p:nvGrpSpPr>
      <p:grpSpPr>
        <a:xfrm>
          <a:off x="0" y="0"/>
          <a:ext cx="0" cy="0"/>
          <a:chOff x="0" y="0"/>
          <a:chExt cx="0" cy="0"/>
        </a:xfrm>
      </p:grpSpPr>
      <p:sp>
        <p:nvSpPr>
          <p:cNvPr id="270" name="Google Shape;270;p40"/>
          <p:cNvSpPr txBox="1"/>
          <p:nvPr/>
        </p:nvSpPr>
        <p:spPr>
          <a:xfrm>
            <a:off x="152400" y="227025"/>
            <a:ext cx="8685900" cy="81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500"/>
              <a:buFont typeface="Arial"/>
              <a:buNone/>
            </a:pPr>
            <a:r>
              <a:rPr lang="en" sz="1500" b="0" i="0" u="none" strike="noStrike" cap="none">
                <a:solidFill>
                  <a:srgbClr val="000000"/>
                </a:solidFill>
                <a:latin typeface="Arial"/>
                <a:ea typeface="Arial"/>
                <a:cs typeface="Arial"/>
                <a:sym typeface="Arial"/>
              </a:rPr>
              <a:t>concatenate the network (multi-omics-data) and graph (drug), and fed to CNN.</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71" name="Google Shape;271;p40"/>
          <p:cNvSpPr txBox="1"/>
          <p:nvPr/>
        </p:nvSpPr>
        <p:spPr>
          <a:xfrm>
            <a:off x="82100" y="4169050"/>
            <a:ext cx="8685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700"/>
              <a:buFont typeface="Arial"/>
              <a:buNone/>
            </a:pPr>
            <a:endParaRPr sz="1400" b="0" i="0" u="none" strike="noStrike" cap="none">
              <a:solidFill>
                <a:srgbClr val="000000"/>
              </a:solidFill>
              <a:latin typeface="Lato"/>
              <a:ea typeface="Lato"/>
              <a:cs typeface="Lato"/>
              <a:sym typeface="Lato"/>
            </a:endParaRPr>
          </a:p>
        </p:txBody>
      </p:sp>
      <p:pic>
        <p:nvPicPr>
          <p:cNvPr id="272" name="Google Shape;272;p40"/>
          <p:cNvPicPr preferRelativeResize="0"/>
          <p:nvPr/>
        </p:nvPicPr>
        <p:blipFill rotWithShape="1">
          <a:blip r:embed="rId3">
            <a:alphaModFix/>
          </a:blip>
          <a:srcRect/>
          <a:stretch/>
        </p:blipFill>
        <p:spPr>
          <a:xfrm>
            <a:off x="152400" y="709250"/>
            <a:ext cx="8806526" cy="3459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6"/>
        <p:cNvGrpSpPr/>
        <p:nvPr/>
      </p:nvGrpSpPr>
      <p:grpSpPr>
        <a:xfrm>
          <a:off x="0" y="0"/>
          <a:ext cx="0" cy="0"/>
          <a:chOff x="0" y="0"/>
          <a:chExt cx="0" cy="0"/>
        </a:xfrm>
      </p:grpSpPr>
      <p:sp>
        <p:nvSpPr>
          <p:cNvPr id="277" name="Google Shape;277;p41"/>
          <p:cNvSpPr txBox="1"/>
          <p:nvPr/>
        </p:nvSpPr>
        <p:spPr>
          <a:xfrm>
            <a:off x="259175" y="217000"/>
            <a:ext cx="8649300" cy="1469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100"/>
              <a:buFont typeface="Arial"/>
              <a:buNone/>
            </a:pPr>
            <a:r>
              <a:rPr lang="en" sz="1100" b="1" i="0" u="none" strike="noStrike" cap="none">
                <a:solidFill>
                  <a:srgbClr val="000000"/>
                </a:solidFill>
                <a:latin typeface="Arial"/>
                <a:ea typeface="Arial"/>
                <a:cs typeface="Arial"/>
                <a:sym typeface="Arial"/>
              </a:rPr>
              <a:t>                                  </a:t>
            </a:r>
            <a:r>
              <a:rPr lang="en" sz="1500" b="1" i="0" u="none" strike="noStrike" cap="none">
                <a:solidFill>
                  <a:srgbClr val="000000"/>
                </a:solidFill>
                <a:latin typeface="Arial"/>
                <a:ea typeface="Arial"/>
                <a:cs typeface="Arial"/>
                <a:sym typeface="Arial"/>
              </a:rPr>
              <a:t>                    </a:t>
            </a:r>
            <a:r>
              <a:rPr lang="en" sz="1500" b="1"/>
              <a:t>                           </a:t>
            </a:r>
            <a:r>
              <a:rPr lang="en" sz="1500" b="1" i="0" u="none" strike="noStrike" cap="none">
                <a:solidFill>
                  <a:srgbClr val="000000"/>
                </a:solidFill>
                <a:latin typeface="Arial"/>
                <a:ea typeface="Arial"/>
                <a:cs typeface="Arial"/>
                <a:sym typeface="Arial"/>
              </a:rPr>
              <a:t>CNN</a:t>
            </a:r>
            <a:endParaRPr sz="1500" b="1"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convolutional neural network (CNN) is a class of deep neural network most commonly applied to analyze visual imagery</a:t>
            </a: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78" name="Google Shape;278;p41"/>
          <p:cNvPicPr preferRelativeResize="0"/>
          <p:nvPr/>
        </p:nvPicPr>
        <p:blipFill rotWithShape="1">
          <a:blip r:embed="rId3">
            <a:alphaModFix/>
          </a:blip>
          <a:srcRect/>
          <a:stretch/>
        </p:blipFill>
        <p:spPr>
          <a:xfrm>
            <a:off x="11825" y="1275925"/>
            <a:ext cx="8991600" cy="3152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6"/>
        <p:cNvGrpSpPr/>
        <p:nvPr/>
      </p:nvGrpSpPr>
      <p:grpSpPr>
        <a:xfrm>
          <a:off x="0" y="0"/>
          <a:ext cx="0" cy="0"/>
          <a:chOff x="0" y="0"/>
          <a:chExt cx="0" cy="0"/>
        </a:xfrm>
      </p:grpSpPr>
      <p:sp>
        <p:nvSpPr>
          <p:cNvPr id="277" name="Google Shape;277;p41"/>
          <p:cNvSpPr txBox="1"/>
          <p:nvPr/>
        </p:nvSpPr>
        <p:spPr>
          <a:xfrm>
            <a:off x="259175" y="217000"/>
            <a:ext cx="8649300" cy="205053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100"/>
              <a:buFont typeface="Arial"/>
              <a:buNone/>
            </a:pPr>
            <a:r>
              <a:rPr lang="en" sz="1100" b="1" i="0" u="none" strike="noStrike" cap="none" dirty="0">
                <a:solidFill>
                  <a:srgbClr val="000000"/>
                </a:solidFill>
                <a:latin typeface="Arial"/>
                <a:ea typeface="Arial"/>
                <a:cs typeface="Arial"/>
                <a:sym typeface="Arial"/>
              </a:rPr>
              <a:t>                                  </a:t>
            </a:r>
            <a:r>
              <a:rPr lang="en" sz="1500" b="1" i="0" u="none" strike="noStrike" cap="none" dirty="0">
                <a:solidFill>
                  <a:srgbClr val="000000"/>
                </a:solidFill>
                <a:latin typeface="Arial"/>
                <a:ea typeface="Arial"/>
                <a:cs typeface="Arial"/>
                <a:sym typeface="Arial"/>
              </a:rPr>
              <a:t>                    </a:t>
            </a:r>
            <a:r>
              <a:rPr lang="en" sz="1500" b="1" dirty="0"/>
              <a:t>                           </a:t>
            </a:r>
            <a:r>
              <a:rPr lang="en" sz="1500" b="1" i="0" u="none" strike="noStrike" cap="none" dirty="0">
                <a:solidFill>
                  <a:srgbClr val="000000"/>
                </a:solidFill>
                <a:latin typeface="Arial"/>
                <a:ea typeface="Arial"/>
                <a:cs typeface="Arial"/>
                <a:sym typeface="Arial"/>
              </a:rPr>
              <a:t>CNN</a:t>
            </a:r>
            <a:endParaRPr sz="1500" b="1" i="0" u="none" strike="noStrike" cap="none" dirty="0">
              <a:solidFill>
                <a:srgbClr val="000000"/>
              </a:solidFill>
              <a:latin typeface="Arial"/>
              <a:ea typeface="Arial"/>
              <a:cs typeface="Arial"/>
              <a:sym typeface="Arial"/>
            </a:endParaRPr>
          </a:p>
          <a:p>
            <a:r>
              <a:rPr lang="en-US" b="1" dirty="0"/>
              <a:t>Convolution layer</a:t>
            </a:r>
            <a:r>
              <a:rPr lang="en-US" dirty="0"/>
              <a:t>: convolutional neural network applies filter (kernel) to an input to create a feature map that summarize the presence of detected features in the input. </a:t>
            </a:r>
          </a:p>
          <a:p>
            <a:r>
              <a:rPr lang="en-US" dirty="0"/>
              <a:t> </a:t>
            </a:r>
          </a:p>
          <a:p>
            <a:r>
              <a:rPr lang="en-US" b="1" dirty="0"/>
              <a:t>Filter:</a:t>
            </a:r>
            <a:r>
              <a:rPr lang="en-US" dirty="0"/>
              <a:t> is a window that scans the image and enable CNNs to learn features from neighboring cells and take their value by training.</a:t>
            </a: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486651" y="2405084"/>
            <a:ext cx="5400675" cy="1722120"/>
          </a:xfrm>
          <a:prstGeom prst="rect">
            <a:avLst/>
          </a:prstGeom>
          <a:noFill/>
          <a:ln w="88900" cmpd="sng">
            <a:solidFill>
              <a:srgbClr val="FFFFFF"/>
            </a:solidFill>
            <a:miter lim="800000"/>
            <a:headEnd/>
            <a:tailEnd/>
          </a:ln>
          <a:effectLst/>
        </p:spPr>
      </p:pic>
    </p:spTree>
    <p:extLst>
      <p:ext uri="{BB962C8B-B14F-4D97-AF65-F5344CB8AC3E}">
        <p14:creationId xmlns:p14="http://schemas.microsoft.com/office/powerpoint/2010/main" val="2367081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6"/>
        <p:cNvGrpSpPr/>
        <p:nvPr/>
      </p:nvGrpSpPr>
      <p:grpSpPr>
        <a:xfrm>
          <a:off x="0" y="0"/>
          <a:ext cx="0" cy="0"/>
          <a:chOff x="0" y="0"/>
          <a:chExt cx="0" cy="0"/>
        </a:xfrm>
      </p:grpSpPr>
      <p:sp>
        <p:nvSpPr>
          <p:cNvPr id="277" name="Google Shape;277;p41"/>
          <p:cNvSpPr txBox="1"/>
          <p:nvPr/>
        </p:nvSpPr>
        <p:spPr>
          <a:xfrm>
            <a:off x="259175" y="217000"/>
            <a:ext cx="8649300" cy="177353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100"/>
              <a:buFont typeface="Arial"/>
              <a:buNone/>
            </a:pPr>
            <a:r>
              <a:rPr lang="en" sz="1100" b="1" i="0" u="none" strike="noStrike" cap="none" dirty="0">
                <a:solidFill>
                  <a:srgbClr val="000000"/>
                </a:solidFill>
                <a:latin typeface="Arial"/>
                <a:ea typeface="Arial"/>
                <a:cs typeface="Arial"/>
                <a:sym typeface="Arial"/>
              </a:rPr>
              <a:t>                                  </a:t>
            </a:r>
            <a:r>
              <a:rPr lang="en" sz="1500" b="1" i="0" u="none" strike="noStrike" cap="none" dirty="0">
                <a:solidFill>
                  <a:srgbClr val="000000"/>
                </a:solidFill>
                <a:latin typeface="Arial"/>
                <a:ea typeface="Arial"/>
                <a:cs typeface="Arial"/>
                <a:sym typeface="Arial"/>
              </a:rPr>
              <a:t>                    </a:t>
            </a:r>
            <a:r>
              <a:rPr lang="en" sz="1500" b="1" dirty="0"/>
              <a:t>                           </a:t>
            </a:r>
            <a:r>
              <a:rPr lang="en" sz="1500" b="1" i="0" u="none" strike="noStrike" cap="none" dirty="0">
                <a:solidFill>
                  <a:srgbClr val="000000"/>
                </a:solidFill>
                <a:latin typeface="Arial"/>
                <a:ea typeface="Arial"/>
                <a:cs typeface="Arial"/>
                <a:sym typeface="Arial"/>
              </a:rPr>
              <a:t>CNN</a:t>
            </a:r>
            <a:endParaRPr sz="1500" b="1" i="0" u="none" strike="noStrike" cap="none" dirty="0">
              <a:solidFill>
                <a:srgbClr val="000000"/>
              </a:solidFill>
              <a:latin typeface="Arial"/>
              <a:ea typeface="Arial"/>
              <a:cs typeface="Arial"/>
              <a:sym typeface="Arial"/>
            </a:endParaRPr>
          </a:p>
          <a:p>
            <a:pPr>
              <a:spcBef>
                <a:spcPts val="1200"/>
              </a:spcBef>
              <a:buSzPts val="1400"/>
            </a:pPr>
            <a:r>
              <a:rPr lang="en-US" b="1" dirty="0"/>
              <a:t>Pooling Layer:</a:t>
            </a:r>
            <a:r>
              <a:rPr lang="en-US" dirty="0"/>
              <a:t> is responsible for reducing the spatial size of the Convolved Feature. This is to decrease the computational power required to process the data by reducing the dimensions. There are two types of pooling average pooling and max pooling.</a:t>
            </a: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086607" y="1990532"/>
            <a:ext cx="4613275" cy="1903730"/>
          </a:xfrm>
          <a:prstGeom prst="rect">
            <a:avLst/>
          </a:prstGeom>
          <a:noFill/>
          <a:ln w="88900" cmpd="sng">
            <a:solidFill>
              <a:srgbClr val="FFFFFF"/>
            </a:solidFill>
            <a:miter lim="800000"/>
            <a:headEnd/>
            <a:tailEnd/>
          </a:ln>
          <a:effectLst/>
        </p:spPr>
      </p:pic>
    </p:spTree>
    <p:extLst>
      <p:ext uri="{BB962C8B-B14F-4D97-AF65-F5344CB8AC3E}">
        <p14:creationId xmlns:p14="http://schemas.microsoft.com/office/powerpoint/2010/main" val="1397125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2"/>
        <p:cNvGrpSpPr/>
        <p:nvPr/>
      </p:nvGrpSpPr>
      <p:grpSpPr>
        <a:xfrm>
          <a:off x="0" y="0"/>
          <a:ext cx="0" cy="0"/>
          <a:chOff x="0" y="0"/>
          <a:chExt cx="0" cy="0"/>
        </a:xfrm>
      </p:grpSpPr>
      <p:sp>
        <p:nvSpPr>
          <p:cNvPr id="283" name="Google Shape;283;p42"/>
          <p:cNvSpPr txBox="1"/>
          <p:nvPr/>
        </p:nvSpPr>
        <p:spPr>
          <a:xfrm>
            <a:off x="158725" y="277275"/>
            <a:ext cx="8810400" cy="1504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700"/>
              <a:buFont typeface="Arial"/>
              <a:buNone/>
            </a:pPr>
            <a:r>
              <a:rPr lang="en" sz="700" b="0" i="0" u="none" strike="noStrike" cap="none">
                <a:solidFill>
                  <a:srgbClr val="000000"/>
                </a:solidFill>
                <a:latin typeface="Times New Roman"/>
                <a:ea typeface="Times New Roman"/>
                <a:cs typeface="Times New Roman"/>
                <a:sym typeface="Times New Roman"/>
              </a:rPr>
              <a:t> </a:t>
            </a:r>
            <a:r>
              <a:rPr lang="en" sz="1500" b="1" i="0" u="none" strike="noStrike" cap="none">
                <a:solidFill>
                  <a:srgbClr val="000000"/>
                </a:solidFill>
                <a:latin typeface="Arial"/>
                <a:ea typeface="Arial"/>
                <a:cs typeface="Arial"/>
                <a:sym typeface="Arial"/>
              </a:rPr>
              <a:t>FCI Layer:</a:t>
            </a:r>
            <a:endParaRPr sz="1500" b="1" i="0" u="none" strike="noStrike" cap="none">
              <a:solidFill>
                <a:srgbClr val="000000"/>
              </a:solidFill>
              <a:latin typeface="Arial"/>
              <a:ea typeface="Arial"/>
              <a:cs typeface="Arial"/>
              <a:sym typeface="Arial"/>
            </a:endParaRPr>
          </a:p>
          <a:p>
            <a:pPr marL="0" marR="0" lvl="0" indent="457200" algn="l" rtl="0">
              <a:lnSpc>
                <a:spcPct val="115000"/>
              </a:lnSpc>
              <a:spcBef>
                <a:spcPts val="1200"/>
              </a:spcBef>
              <a:spcAft>
                <a:spcPts val="0"/>
              </a:spcAft>
              <a:buClr>
                <a:srgbClr val="000000"/>
              </a:buClr>
              <a:buSzPts val="700"/>
              <a:buFont typeface="Arial"/>
              <a:buNone/>
            </a:pPr>
            <a:r>
              <a:rPr lang="en" sz="1500" b="0" i="0" u="none" strike="noStrike" cap="none">
                <a:solidFill>
                  <a:srgbClr val="000000"/>
                </a:solidFill>
                <a:latin typeface="Arial"/>
                <a:ea typeface="Arial"/>
                <a:cs typeface="Arial"/>
                <a:sym typeface="Arial"/>
              </a:rPr>
              <a:t>The feature outputs  will be flatten to  column vector and feed-forward it to FCL, then this vector will be inputs for neural network.</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84" name="Google Shape;284;p42"/>
          <p:cNvPicPr preferRelativeResize="0"/>
          <p:nvPr/>
        </p:nvPicPr>
        <p:blipFill rotWithShape="1">
          <a:blip r:embed="rId3">
            <a:alphaModFix/>
          </a:blip>
          <a:srcRect/>
          <a:stretch/>
        </p:blipFill>
        <p:spPr>
          <a:xfrm>
            <a:off x="129924" y="1165579"/>
            <a:ext cx="8839201" cy="3777250"/>
          </a:xfrm>
          <a:prstGeom prst="rect">
            <a:avLst/>
          </a:prstGeom>
          <a:noFill/>
          <a:ln>
            <a:noFill/>
          </a:ln>
        </p:spPr>
      </p:pic>
      <p:sp>
        <p:nvSpPr>
          <p:cNvPr id="285" name="Google Shape;285;p42"/>
          <p:cNvSpPr txBox="1"/>
          <p:nvPr/>
        </p:nvSpPr>
        <p:spPr>
          <a:xfrm>
            <a:off x="158725" y="4436125"/>
            <a:ext cx="8113800" cy="615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latin typeface="Lato"/>
                <a:ea typeface="Lato"/>
                <a:cs typeface="Lato"/>
                <a:sym typeface="Lato"/>
              </a:rPr>
              <a:t>Finally the output is either a regression value (the drug sensitivity (IC50) or a binary classification probability (sensitive or resistant). </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ctrTitle"/>
          </p:nvPr>
        </p:nvSpPr>
        <p:spPr>
          <a:xfrm>
            <a:off x="530538" y="1334630"/>
            <a:ext cx="3884145" cy="2637602"/>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rgbClr val="000000"/>
              </a:buClr>
              <a:buSzPct val="55172"/>
              <a:buFont typeface="Arial"/>
              <a:buNone/>
            </a:pPr>
            <a:r>
              <a:rPr lang="en" sz="3200" dirty="0">
                <a:latin typeface="Times New Roman"/>
                <a:ea typeface="Times New Roman"/>
                <a:cs typeface="Times New Roman"/>
                <a:sym typeface="Times New Roman"/>
              </a:rPr>
              <a:t>PreProccessing:</a:t>
            </a:r>
            <a:br>
              <a:rPr lang="en" sz="3200" dirty="0">
                <a:latin typeface="Times New Roman"/>
                <a:ea typeface="Times New Roman"/>
                <a:cs typeface="Times New Roman"/>
                <a:sym typeface="Times New Roman"/>
              </a:rPr>
            </a:br>
            <a:br>
              <a:rPr lang="en" sz="3200" dirty="0">
                <a:latin typeface="Times New Roman"/>
                <a:ea typeface="Times New Roman"/>
                <a:cs typeface="Times New Roman"/>
                <a:sym typeface="Times New Roman"/>
              </a:rPr>
            </a:br>
            <a:r>
              <a:rPr lang="en" sz="2400" b="0" dirty="0">
                <a:latin typeface="Times New Roman"/>
                <a:ea typeface="Times New Roman"/>
                <a:cs typeface="Times New Roman"/>
                <a:sym typeface="Times New Roman"/>
              </a:rPr>
              <a:t>1) Clean Data</a:t>
            </a:r>
            <a:br>
              <a:rPr lang="en" sz="2400" b="0" dirty="0">
                <a:latin typeface="Times New Roman"/>
                <a:ea typeface="Times New Roman"/>
                <a:cs typeface="Times New Roman"/>
                <a:sym typeface="Times New Roman"/>
              </a:rPr>
            </a:br>
            <a:r>
              <a:rPr lang="en" sz="2400" b="0" dirty="0">
                <a:latin typeface="Times New Roman"/>
                <a:ea typeface="Times New Roman"/>
                <a:cs typeface="Times New Roman"/>
                <a:sym typeface="Times New Roman"/>
              </a:rPr>
              <a:t>2) Normalization </a:t>
            </a:r>
            <a:br>
              <a:rPr lang="en" sz="2400" b="0" dirty="0">
                <a:latin typeface="Times New Roman"/>
                <a:ea typeface="Times New Roman"/>
                <a:cs typeface="Times New Roman"/>
                <a:sym typeface="Times New Roman"/>
              </a:rPr>
            </a:br>
            <a:r>
              <a:rPr lang="en" sz="2400" b="0" dirty="0">
                <a:latin typeface="Times New Roman"/>
                <a:ea typeface="Times New Roman"/>
                <a:cs typeface="Times New Roman"/>
                <a:sym typeface="Times New Roman"/>
              </a:rPr>
              <a:t>3) Data Split </a:t>
            </a:r>
            <a:br>
              <a:rPr lang="en" sz="2400" b="0" dirty="0">
                <a:latin typeface="Times New Roman"/>
                <a:ea typeface="Times New Roman"/>
                <a:cs typeface="Times New Roman"/>
                <a:sym typeface="Times New Roman"/>
              </a:rPr>
            </a:br>
            <a:endParaRPr sz="3200" b="0" dirty="0"/>
          </a:p>
        </p:txBody>
      </p:sp>
    </p:spTree>
    <p:extLst>
      <p:ext uri="{BB962C8B-B14F-4D97-AF65-F5344CB8AC3E}">
        <p14:creationId xmlns:p14="http://schemas.microsoft.com/office/powerpoint/2010/main" val="1840567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ctrTitle"/>
          </p:nvPr>
        </p:nvSpPr>
        <p:spPr>
          <a:xfrm>
            <a:off x="3335350" y="502543"/>
            <a:ext cx="2473300" cy="886425"/>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rgbClr val="000000"/>
              </a:buClr>
              <a:buSzPct val="55172"/>
              <a:buFont typeface="Arial"/>
              <a:buNone/>
            </a:pPr>
            <a:r>
              <a:rPr lang="en" sz="3200" dirty="0">
                <a:latin typeface="Times New Roman"/>
                <a:ea typeface="Times New Roman"/>
                <a:cs typeface="Times New Roman"/>
                <a:sym typeface="Times New Roman"/>
              </a:rPr>
              <a:t>RESULTS</a:t>
            </a:r>
            <a:endParaRPr sz="3200" dirty="0"/>
          </a:p>
        </p:txBody>
      </p:sp>
      <p:pic>
        <p:nvPicPr>
          <p:cNvPr id="3" name="Picture 2">
            <a:extLst>
              <a:ext uri="{FF2B5EF4-FFF2-40B4-BE49-F238E27FC236}">
                <a16:creationId xmlns:a16="http://schemas.microsoft.com/office/drawing/2014/main" id="{676C571A-65E6-1BF0-705C-410DBEB95C64}"/>
              </a:ext>
            </a:extLst>
          </p:cNvPr>
          <p:cNvPicPr>
            <a:picLocks noChangeAspect="1"/>
          </p:cNvPicPr>
          <p:nvPr/>
        </p:nvPicPr>
        <p:blipFill>
          <a:blip r:embed="rId3"/>
          <a:stretch>
            <a:fillRect/>
          </a:stretch>
        </p:blipFill>
        <p:spPr>
          <a:xfrm>
            <a:off x="447675" y="2259108"/>
            <a:ext cx="3981450" cy="1495425"/>
          </a:xfrm>
          <a:prstGeom prst="rect">
            <a:avLst/>
          </a:prstGeom>
        </p:spPr>
      </p:pic>
      <p:pic>
        <p:nvPicPr>
          <p:cNvPr id="5" name="Picture 4">
            <a:extLst>
              <a:ext uri="{FF2B5EF4-FFF2-40B4-BE49-F238E27FC236}">
                <a16:creationId xmlns:a16="http://schemas.microsoft.com/office/drawing/2014/main" id="{D3C6A871-901F-9B11-F826-281AFED88892}"/>
              </a:ext>
            </a:extLst>
          </p:cNvPr>
          <p:cNvPicPr>
            <a:picLocks noChangeAspect="1"/>
          </p:cNvPicPr>
          <p:nvPr/>
        </p:nvPicPr>
        <p:blipFill>
          <a:blip r:embed="rId4"/>
          <a:stretch>
            <a:fillRect/>
          </a:stretch>
        </p:blipFill>
        <p:spPr>
          <a:xfrm>
            <a:off x="5466121" y="2349910"/>
            <a:ext cx="3009900" cy="120936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subTitle" idx="1"/>
          </p:nvPr>
        </p:nvSpPr>
        <p:spPr>
          <a:xfrm>
            <a:off x="0" y="504950"/>
            <a:ext cx="9195000" cy="452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200" b="1">
                <a:solidFill>
                  <a:schemeClr val="dk2"/>
                </a:solidFill>
                <a:latin typeface="Raleway"/>
                <a:ea typeface="Raleway"/>
                <a:cs typeface="Raleway"/>
                <a:sym typeface="Raleway"/>
              </a:rPr>
              <a:t>Results of Regression  </a:t>
            </a:r>
            <a:endParaRPr sz="1800" b="1">
              <a:solidFill>
                <a:schemeClr val="dk2"/>
              </a:solidFill>
              <a:latin typeface="Raleway"/>
              <a:ea typeface="Raleway"/>
              <a:cs typeface="Raleway"/>
              <a:sym typeface="Raleway"/>
            </a:endParaRPr>
          </a:p>
          <a:p>
            <a:pPr marL="0" lvl="0" indent="0" algn="l" rtl="0">
              <a:spcBef>
                <a:spcPts val="0"/>
              </a:spcBef>
              <a:spcAft>
                <a:spcPts val="0"/>
              </a:spcAft>
              <a:buNone/>
            </a:pPr>
            <a:endParaRPr/>
          </a:p>
        </p:txBody>
      </p:sp>
      <p:graphicFrame>
        <p:nvGraphicFramePr>
          <p:cNvPr id="302" name="Google Shape;302;p45"/>
          <p:cNvGraphicFramePr/>
          <p:nvPr>
            <p:extLst>
              <p:ext uri="{D42A27DB-BD31-4B8C-83A1-F6EECF244321}">
                <p14:modId xmlns:p14="http://schemas.microsoft.com/office/powerpoint/2010/main" val="349678140"/>
              </p:ext>
            </p:extLst>
          </p:nvPr>
        </p:nvGraphicFramePr>
        <p:xfrm>
          <a:off x="342313" y="1831500"/>
          <a:ext cx="6912375" cy="2740310"/>
        </p:xfrm>
        <a:graphic>
          <a:graphicData uri="http://schemas.openxmlformats.org/drawingml/2006/table">
            <a:tbl>
              <a:tblPr>
                <a:noFill/>
                <a:tableStyleId>{3E8A340C-5984-47B1-9088-F6A7C3900CAB}</a:tableStyleId>
              </a:tblPr>
              <a:tblGrid>
                <a:gridCol w="1691875">
                  <a:extLst>
                    <a:ext uri="{9D8B030D-6E8A-4147-A177-3AD203B41FA5}">
                      <a16:colId xmlns:a16="http://schemas.microsoft.com/office/drawing/2014/main" val="20000"/>
                    </a:ext>
                  </a:extLst>
                </a:gridCol>
                <a:gridCol w="1691875">
                  <a:extLst>
                    <a:ext uri="{9D8B030D-6E8A-4147-A177-3AD203B41FA5}">
                      <a16:colId xmlns:a16="http://schemas.microsoft.com/office/drawing/2014/main" val="20002"/>
                    </a:ext>
                  </a:extLst>
                </a:gridCol>
                <a:gridCol w="1691875">
                  <a:extLst>
                    <a:ext uri="{9D8B030D-6E8A-4147-A177-3AD203B41FA5}">
                      <a16:colId xmlns:a16="http://schemas.microsoft.com/office/drawing/2014/main" val="20003"/>
                    </a:ext>
                  </a:extLst>
                </a:gridCol>
                <a:gridCol w="1836750">
                  <a:extLst>
                    <a:ext uri="{9D8B030D-6E8A-4147-A177-3AD203B41FA5}">
                      <a16:colId xmlns:a16="http://schemas.microsoft.com/office/drawing/2014/main" val="20004"/>
                    </a:ext>
                  </a:extLst>
                </a:gridCol>
              </a:tblGrid>
              <a:tr h="455800">
                <a:tc>
                  <a:txBody>
                    <a:bodyPr/>
                    <a:lstStyle/>
                    <a:p>
                      <a:pPr marL="0" lvl="0" indent="0" algn="l" rtl="0">
                        <a:spcBef>
                          <a:spcPts val="0"/>
                        </a:spcBef>
                        <a:spcAft>
                          <a:spcPts val="0"/>
                        </a:spcAft>
                        <a:buNone/>
                      </a:pPr>
                      <a:r>
                        <a:rPr lang="en"/>
                        <a:t>IDE</a:t>
                      </a:r>
                      <a:endParaRPr/>
                    </a:p>
                  </a:txBody>
                  <a:tcPr marL="91425" marR="91425" marT="91425" marB="91425"/>
                </a:tc>
                <a:tc>
                  <a:txBody>
                    <a:bodyPr/>
                    <a:lstStyle/>
                    <a:p>
                      <a:pPr marL="0" lvl="0" indent="0" algn="l" rtl="0">
                        <a:spcBef>
                          <a:spcPts val="0"/>
                        </a:spcBef>
                        <a:spcAft>
                          <a:spcPts val="0"/>
                        </a:spcAft>
                        <a:buNone/>
                      </a:pPr>
                      <a:r>
                        <a:rPr lang="en"/>
                        <a:t>Split the Data</a:t>
                      </a:r>
                      <a:endParaRPr/>
                    </a:p>
                  </a:txBody>
                  <a:tcPr marL="91425" marR="91425" marT="91425" marB="91425"/>
                </a:tc>
                <a:tc>
                  <a:txBody>
                    <a:bodyPr/>
                    <a:lstStyle/>
                    <a:p>
                      <a:pPr marL="0" lvl="0" indent="0" algn="l" rtl="0">
                        <a:spcBef>
                          <a:spcPts val="0"/>
                        </a:spcBef>
                        <a:spcAft>
                          <a:spcPts val="0"/>
                        </a:spcAft>
                        <a:buNone/>
                      </a:pPr>
                      <a:r>
                        <a:rPr lang="en"/>
                        <a:t>Model</a:t>
                      </a:r>
                      <a:endParaRPr/>
                    </a:p>
                  </a:txBody>
                  <a:tcPr marL="91425" marR="91425" marT="91425" marB="91425"/>
                </a:tc>
                <a:tc>
                  <a:txBody>
                    <a:bodyPr/>
                    <a:lstStyle/>
                    <a:p>
                      <a:pPr marL="0" lvl="0" indent="0" algn="l" rtl="0">
                        <a:spcBef>
                          <a:spcPts val="0"/>
                        </a:spcBef>
                        <a:spcAft>
                          <a:spcPts val="0"/>
                        </a:spcAft>
                        <a:buNone/>
                      </a:pPr>
                      <a:r>
                        <a:rPr lang="en"/>
                        <a:t>Pearson Correlation </a:t>
                      </a:r>
                      <a:endParaRPr/>
                    </a:p>
                  </a:txBody>
                  <a:tcPr marL="91425" marR="91425" marT="91425" marB="91425"/>
                </a:tc>
                <a:extLst>
                  <a:ext uri="{0D108BD9-81ED-4DB2-BD59-A6C34878D82A}">
                    <a16:rowId xmlns:a16="http://schemas.microsoft.com/office/drawing/2014/main" val="10000"/>
                  </a:ext>
                </a:extLst>
              </a:tr>
              <a:tr h="374675">
                <a:tc>
                  <a:txBody>
                    <a:bodyPr/>
                    <a:lstStyle/>
                    <a:p>
                      <a:pPr marL="0" lvl="0" indent="0" algn="l" rtl="0">
                        <a:spcBef>
                          <a:spcPts val="0"/>
                        </a:spcBef>
                        <a:spcAft>
                          <a:spcPts val="0"/>
                        </a:spcAft>
                        <a:buNone/>
                      </a:pPr>
                      <a:r>
                        <a:rPr lang="en"/>
                        <a:t>Colab pro</a:t>
                      </a:r>
                      <a:endParaRPr/>
                    </a:p>
                  </a:txBody>
                  <a:tcPr marL="91425" marR="91425" marT="91425" marB="91425">
                    <a:solidFill>
                      <a:schemeClr val="accent3">
                        <a:lumMod val="40000"/>
                        <a:lumOff val="60000"/>
                      </a:schemeClr>
                    </a:solidFill>
                  </a:tcPr>
                </a:tc>
                <a:tc>
                  <a:txBody>
                    <a:bodyPr/>
                    <a:lstStyle/>
                    <a:p>
                      <a:pPr marL="0" lvl="0" indent="0" algn="l" rtl="0">
                        <a:spcBef>
                          <a:spcPts val="0"/>
                        </a:spcBef>
                        <a:spcAft>
                          <a:spcPts val="0"/>
                        </a:spcAft>
                        <a:buNone/>
                      </a:pPr>
                      <a:r>
                        <a:rPr lang="en"/>
                        <a:t>Train_Test_Split</a:t>
                      </a:r>
                      <a:endParaRPr/>
                    </a:p>
                  </a:txBody>
                  <a:tcPr marL="91425" marR="91425" marT="91425" marB="91425">
                    <a:solidFill>
                      <a:schemeClr val="accent3">
                        <a:lumMod val="40000"/>
                        <a:lumOff val="60000"/>
                      </a:schemeClr>
                    </a:solidFill>
                  </a:tcPr>
                </a:tc>
                <a:tc>
                  <a:txBody>
                    <a:bodyPr/>
                    <a:lstStyle/>
                    <a:p>
                      <a:pPr marL="0" lvl="0" indent="0" algn="l" rtl="0">
                        <a:spcBef>
                          <a:spcPts val="0"/>
                        </a:spcBef>
                        <a:spcAft>
                          <a:spcPts val="0"/>
                        </a:spcAft>
                        <a:buNone/>
                      </a:pPr>
                      <a:r>
                        <a:rPr lang="en"/>
                        <a:t>GCN</a:t>
                      </a:r>
                      <a:endParaRPr/>
                    </a:p>
                  </a:txBody>
                  <a:tcPr marL="91425" marR="91425" marT="91425" marB="91425">
                    <a:solidFill>
                      <a:schemeClr val="accent3">
                        <a:lumMod val="40000"/>
                        <a:lumOff val="60000"/>
                      </a:schemeClr>
                    </a:solidFill>
                  </a:tcPr>
                </a:tc>
                <a:tc>
                  <a:txBody>
                    <a:bodyPr/>
                    <a:lstStyle/>
                    <a:p>
                      <a:pPr marL="0" lvl="0" indent="0" algn="l" rtl="0">
                        <a:spcBef>
                          <a:spcPts val="0"/>
                        </a:spcBef>
                        <a:spcAft>
                          <a:spcPts val="0"/>
                        </a:spcAft>
                        <a:buNone/>
                      </a:pPr>
                      <a:r>
                        <a:rPr lang="en" dirty="0"/>
                        <a:t>0.9200</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a:txBody>
                  <a:tcPr marL="91425" marR="91425" marT="91425" marB="91425">
                    <a:solidFill>
                      <a:schemeClr val="accent3">
                        <a:lumMod val="40000"/>
                        <a:lumOff val="60000"/>
                      </a:schemeClr>
                    </a:solidFill>
                  </a:tcPr>
                </a:tc>
                <a:extLst>
                  <a:ext uri="{0D108BD9-81ED-4DB2-BD59-A6C34878D82A}">
                    <a16:rowId xmlns:a16="http://schemas.microsoft.com/office/drawing/2014/main" val="10001"/>
                  </a:ext>
                </a:extLst>
              </a:tr>
              <a:tr h="455800">
                <a:tc>
                  <a:txBody>
                    <a:bodyPr/>
                    <a:lstStyle/>
                    <a:p>
                      <a:pPr marL="0" lvl="0" indent="0" algn="l" rtl="0">
                        <a:spcBef>
                          <a:spcPts val="0"/>
                        </a:spcBef>
                        <a:spcAft>
                          <a:spcPts val="0"/>
                        </a:spcAft>
                        <a:buNone/>
                      </a:pPr>
                      <a:r>
                        <a:rPr lang="en"/>
                        <a:t>Colab pro</a:t>
                      </a:r>
                      <a:endParaRPr/>
                    </a:p>
                  </a:txBody>
                  <a:tcPr marL="91425" marR="91425" marT="91425" marB="91425">
                    <a:solidFill>
                      <a:srgbClr val="9FC5E8"/>
                    </a:solidFill>
                  </a:tcPr>
                </a:tc>
                <a:tc>
                  <a:txBody>
                    <a:bodyPr/>
                    <a:lstStyle/>
                    <a:p>
                      <a:pPr marL="0" lvl="0" indent="0" algn="l" rtl="0">
                        <a:spcBef>
                          <a:spcPts val="0"/>
                        </a:spcBef>
                        <a:spcAft>
                          <a:spcPts val="0"/>
                        </a:spcAft>
                        <a:buNone/>
                      </a:pPr>
                      <a:r>
                        <a:rPr lang="en"/>
                        <a:t>K_Fold</a:t>
                      </a:r>
                      <a:endParaRPr/>
                    </a:p>
                  </a:txBody>
                  <a:tcPr marL="91425" marR="91425" marT="91425" marB="91425">
                    <a:solidFill>
                      <a:srgbClr val="9FC5E8"/>
                    </a:solidFill>
                  </a:tcPr>
                </a:tc>
                <a:tc>
                  <a:txBody>
                    <a:bodyPr/>
                    <a:lstStyle/>
                    <a:p>
                      <a:pPr marL="0" lvl="0" indent="0" algn="l" rtl="0">
                        <a:spcBef>
                          <a:spcPts val="0"/>
                        </a:spcBef>
                        <a:spcAft>
                          <a:spcPts val="0"/>
                        </a:spcAft>
                        <a:buNone/>
                      </a:pPr>
                      <a:r>
                        <a:rPr lang="en"/>
                        <a:t>GCN</a:t>
                      </a:r>
                      <a:endParaRPr/>
                    </a:p>
                  </a:txBody>
                  <a:tcPr marL="91425" marR="91425" marT="91425" marB="91425">
                    <a:solidFill>
                      <a:srgbClr val="9FC5E8"/>
                    </a:solidFill>
                  </a:tcPr>
                </a:tc>
                <a:tc>
                  <a:txBody>
                    <a:bodyPr/>
                    <a:lstStyle/>
                    <a:p>
                      <a:pPr marL="0" lvl="0" indent="0" algn="l" rtl="0">
                        <a:spcBef>
                          <a:spcPts val="0"/>
                        </a:spcBef>
                        <a:spcAft>
                          <a:spcPts val="0"/>
                        </a:spcAft>
                        <a:buNone/>
                      </a:pPr>
                      <a:r>
                        <a:rPr lang="en"/>
                        <a:t>0.9996</a:t>
                      </a:r>
                      <a:endParaRPr/>
                    </a:p>
                  </a:txBody>
                  <a:tcPr marL="91425" marR="91425" marT="91425" marB="91425">
                    <a:solidFill>
                      <a:srgbClr val="9FC5E8"/>
                    </a:solidFill>
                  </a:tcPr>
                </a:tc>
                <a:extLst>
                  <a:ext uri="{0D108BD9-81ED-4DB2-BD59-A6C34878D82A}">
                    <a16:rowId xmlns:a16="http://schemas.microsoft.com/office/drawing/2014/main" val="10002"/>
                  </a:ext>
                </a:extLst>
              </a:tr>
              <a:tr h="455800">
                <a:tc>
                  <a:txBody>
                    <a:bodyPr/>
                    <a:lstStyle/>
                    <a:p>
                      <a:pPr marL="0" lvl="0" indent="0" algn="l" rtl="0">
                        <a:spcBef>
                          <a:spcPts val="0"/>
                        </a:spcBef>
                        <a:spcAft>
                          <a:spcPts val="0"/>
                        </a:spcAft>
                        <a:buNone/>
                      </a:pPr>
                      <a:r>
                        <a:rPr lang="en"/>
                        <a:t>Colab</a:t>
                      </a:r>
                      <a:endParaRPr/>
                    </a:p>
                  </a:txBody>
                  <a:tcPr marL="91425" marR="91425" marT="91425" marB="91425"/>
                </a:tc>
                <a:tc>
                  <a:txBody>
                    <a:bodyPr/>
                    <a:lstStyle/>
                    <a:p>
                      <a:pPr marL="0" lvl="0" indent="0" algn="l" rtl="0">
                        <a:spcBef>
                          <a:spcPts val="0"/>
                        </a:spcBef>
                        <a:spcAft>
                          <a:spcPts val="0"/>
                        </a:spcAft>
                        <a:buNone/>
                      </a:pPr>
                      <a:r>
                        <a:rPr lang="en"/>
                        <a:t>K_Fold</a:t>
                      </a:r>
                      <a:endParaRPr/>
                    </a:p>
                  </a:txBody>
                  <a:tcPr marL="91425" marR="91425" marT="91425" marB="91425"/>
                </a:tc>
                <a:tc>
                  <a:txBody>
                    <a:bodyPr/>
                    <a:lstStyle/>
                    <a:p>
                      <a:pPr marL="0" lvl="0" indent="0" algn="l" rtl="0">
                        <a:spcBef>
                          <a:spcPts val="0"/>
                        </a:spcBef>
                        <a:spcAft>
                          <a:spcPts val="0"/>
                        </a:spcAft>
                        <a:buNone/>
                      </a:pPr>
                      <a:r>
                        <a:rPr lang="en"/>
                        <a:t>GCN with Linear_regression</a:t>
                      </a:r>
                      <a:endParaRPr/>
                    </a:p>
                  </a:txBody>
                  <a:tcPr marL="91425" marR="91425" marT="91425" marB="91425"/>
                </a:tc>
                <a:tc>
                  <a:txBody>
                    <a:bodyPr/>
                    <a:lstStyle/>
                    <a:p>
                      <a:pPr marL="0" lvl="0" indent="0" algn="l" rtl="0">
                        <a:spcBef>
                          <a:spcPts val="0"/>
                        </a:spcBef>
                        <a:spcAft>
                          <a:spcPts val="0"/>
                        </a:spcAft>
                        <a:buNone/>
                      </a:pPr>
                      <a:r>
                        <a:rPr lang="en"/>
                        <a:t>0.9965</a:t>
                      </a:r>
                      <a:endParaRPr/>
                    </a:p>
                  </a:txBody>
                  <a:tcPr marL="91425" marR="91425" marT="91425" marB="91425"/>
                </a:tc>
                <a:extLst>
                  <a:ext uri="{0D108BD9-81ED-4DB2-BD59-A6C34878D82A}">
                    <a16:rowId xmlns:a16="http://schemas.microsoft.com/office/drawing/2014/main" val="10003"/>
                  </a:ext>
                </a:extLst>
              </a:tr>
              <a:tr h="455800">
                <a:tc>
                  <a:txBody>
                    <a:bodyPr/>
                    <a:lstStyle/>
                    <a:p>
                      <a:pPr marL="0" lvl="0" indent="0" algn="l" rtl="0">
                        <a:spcBef>
                          <a:spcPts val="0"/>
                        </a:spcBef>
                        <a:spcAft>
                          <a:spcPts val="0"/>
                        </a:spcAft>
                        <a:buNone/>
                      </a:pPr>
                      <a:r>
                        <a:rPr lang="en"/>
                        <a:t>Colab</a:t>
                      </a:r>
                      <a:endParaRPr/>
                    </a:p>
                  </a:txBody>
                  <a:tcPr marL="91425" marR="91425" marT="91425" marB="91425"/>
                </a:tc>
                <a:tc>
                  <a:txBody>
                    <a:bodyPr/>
                    <a:lstStyle/>
                    <a:p>
                      <a:pPr marL="0" lvl="0" indent="0" algn="l" rtl="0">
                        <a:spcBef>
                          <a:spcPts val="0"/>
                        </a:spcBef>
                        <a:spcAft>
                          <a:spcPts val="0"/>
                        </a:spcAft>
                        <a:buNone/>
                      </a:pPr>
                      <a:r>
                        <a:rPr lang="en" dirty="0"/>
                        <a:t>K_Fold</a:t>
                      </a:r>
                      <a:endParaRPr dirty="0"/>
                    </a:p>
                  </a:txBody>
                  <a:tcPr marL="91425" marR="91425" marT="91425" marB="91425"/>
                </a:tc>
                <a:tc>
                  <a:txBody>
                    <a:bodyPr/>
                    <a:lstStyle/>
                    <a:p>
                      <a:pPr marL="0" lvl="0" indent="0" algn="l" rtl="0">
                        <a:spcBef>
                          <a:spcPts val="0"/>
                        </a:spcBef>
                        <a:spcAft>
                          <a:spcPts val="0"/>
                        </a:spcAft>
                        <a:buNone/>
                      </a:pPr>
                      <a:r>
                        <a:rPr lang="en"/>
                        <a:t>GCN with Decision_Tree</a:t>
                      </a:r>
                      <a:endParaRPr/>
                    </a:p>
                  </a:txBody>
                  <a:tcPr marL="91425" marR="91425" marT="91425" marB="91425"/>
                </a:tc>
                <a:tc>
                  <a:txBody>
                    <a:bodyPr/>
                    <a:lstStyle/>
                    <a:p>
                      <a:pPr marL="0" lvl="0" indent="0" algn="l" rtl="0">
                        <a:spcBef>
                          <a:spcPts val="0"/>
                        </a:spcBef>
                        <a:spcAft>
                          <a:spcPts val="0"/>
                        </a:spcAft>
                        <a:buNone/>
                      </a:pPr>
                      <a:r>
                        <a:rPr lang="en" dirty="0"/>
                        <a:t>0.9967</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6"/>
          <p:cNvSpPr txBox="1">
            <a:spLocks noGrp="1"/>
          </p:cNvSpPr>
          <p:nvPr>
            <p:ph type="subTitle" idx="1"/>
          </p:nvPr>
        </p:nvSpPr>
        <p:spPr>
          <a:xfrm>
            <a:off x="0" y="494325"/>
            <a:ext cx="9089100" cy="6681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4200" b="1">
                <a:solidFill>
                  <a:schemeClr val="dk2"/>
                </a:solidFill>
                <a:latin typeface="Raleway"/>
                <a:ea typeface="Raleway"/>
                <a:cs typeface="Raleway"/>
                <a:sym typeface="Raleway"/>
              </a:rPr>
              <a:t>Results of Classification </a:t>
            </a:r>
            <a:endParaRPr sz="4200" b="1">
              <a:solidFill>
                <a:schemeClr val="dk2"/>
              </a:solidFill>
              <a:latin typeface="Raleway"/>
              <a:ea typeface="Raleway"/>
              <a:cs typeface="Raleway"/>
              <a:sym typeface="Raleway"/>
            </a:endParaRPr>
          </a:p>
          <a:p>
            <a:pPr marL="0" lvl="0" indent="0" algn="l" rtl="0">
              <a:spcBef>
                <a:spcPts val="0"/>
              </a:spcBef>
              <a:spcAft>
                <a:spcPts val="0"/>
              </a:spcAft>
              <a:buNone/>
            </a:pPr>
            <a:endParaRPr/>
          </a:p>
        </p:txBody>
      </p:sp>
      <p:graphicFrame>
        <p:nvGraphicFramePr>
          <p:cNvPr id="308" name="Google Shape;308;p46"/>
          <p:cNvGraphicFramePr/>
          <p:nvPr>
            <p:extLst>
              <p:ext uri="{D42A27DB-BD31-4B8C-83A1-F6EECF244321}">
                <p14:modId xmlns:p14="http://schemas.microsoft.com/office/powerpoint/2010/main" val="1037918071"/>
              </p:ext>
            </p:extLst>
          </p:nvPr>
        </p:nvGraphicFramePr>
        <p:xfrm>
          <a:off x="170888" y="1387575"/>
          <a:ext cx="7063600" cy="3626910"/>
        </p:xfrm>
        <a:graphic>
          <a:graphicData uri="http://schemas.openxmlformats.org/drawingml/2006/table">
            <a:tbl>
              <a:tblPr>
                <a:noFill/>
                <a:tableStyleId>{3E8A340C-5984-47B1-9088-F6A7C3900CAB}</a:tableStyleId>
              </a:tblPr>
              <a:tblGrid>
                <a:gridCol w="1765900">
                  <a:extLst>
                    <a:ext uri="{9D8B030D-6E8A-4147-A177-3AD203B41FA5}">
                      <a16:colId xmlns:a16="http://schemas.microsoft.com/office/drawing/2014/main" val="20000"/>
                    </a:ext>
                  </a:extLst>
                </a:gridCol>
                <a:gridCol w="1765900">
                  <a:extLst>
                    <a:ext uri="{9D8B030D-6E8A-4147-A177-3AD203B41FA5}">
                      <a16:colId xmlns:a16="http://schemas.microsoft.com/office/drawing/2014/main" val="20002"/>
                    </a:ext>
                  </a:extLst>
                </a:gridCol>
                <a:gridCol w="1765900">
                  <a:extLst>
                    <a:ext uri="{9D8B030D-6E8A-4147-A177-3AD203B41FA5}">
                      <a16:colId xmlns:a16="http://schemas.microsoft.com/office/drawing/2014/main" val="20003"/>
                    </a:ext>
                  </a:extLst>
                </a:gridCol>
                <a:gridCol w="1765900">
                  <a:extLst>
                    <a:ext uri="{9D8B030D-6E8A-4147-A177-3AD203B41FA5}">
                      <a16:colId xmlns:a16="http://schemas.microsoft.com/office/drawing/2014/main" val="20004"/>
                    </a:ext>
                  </a:extLst>
                </a:gridCol>
              </a:tblGrid>
              <a:tr h="372475">
                <a:tc>
                  <a:txBody>
                    <a:bodyPr/>
                    <a:lstStyle/>
                    <a:p>
                      <a:pPr marL="0" lvl="0" indent="0" algn="l" rtl="0">
                        <a:spcBef>
                          <a:spcPts val="0"/>
                        </a:spcBef>
                        <a:spcAft>
                          <a:spcPts val="0"/>
                        </a:spcAft>
                        <a:buNone/>
                      </a:pPr>
                      <a:r>
                        <a:rPr lang="en"/>
                        <a:t>IDE</a:t>
                      </a:r>
                      <a:endParaRPr/>
                    </a:p>
                  </a:txBody>
                  <a:tcPr marL="91425" marR="91425" marT="91425" marB="91425"/>
                </a:tc>
                <a:tc>
                  <a:txBody>
                    <a:bodyPr/>
                    <a:lstStyle/>
                    <a:p>
                      <a:pPr marL="0" lvl="0" indent="0" algn="l" rtl="0">
                        <a:spcBef>
                          <a:spcPts val="0"/>
                        </a:spcBef>
                        <a:spcAft>
                          <a:spcPts val="0"/>
                        </a:spcAft>
                        <a:buNone/>
                      </a:pPr>
                      <a:r>
                        <a:rPr lang="en"/>
                        <a:t>Split the Data</a:t>
                      </a:r>
                      <a:endParaRPr/>
                    </a:p>
                  </a:txBody>
                  <a:tcPr marL="91425" marR="91425" marT="91425" marB="91425"/>
                </a:tc>
                <a:tc>
                  <a:txBody>
                    <a:bodyPr/>
                    <a:lstStyle/>
                    <a:p>
                      <a:pPr marL="0" lvl="0" indent="0" algn="l" rtl="0">
                        <a:spcBef>
                          <a:spcPts val="0"/>
                        </a:spcBef>
                        <a:spcAft>
                          <a:spcPts val="0"/>
                        </a:spcAft>
                        <a:buNone/>
                      </a:pPr>
                      <a:r>
                        <a:rPr lang="en"/>
                        <a:t>Model</a:t>
                      </a:r>
                      <a:endParaRPr/>
                    </a:p>
                  </a:txBody>
                  <a:tcPr marL="91425" marR="91425" marT="91425" marB="91425"/>
                </a:tc>
                <a:tc>
                  <a:txBody>
                    <a:bodyPr/>
                    <a:lstStyle/>
                    <a:p>
                      <a:pPr marL="0" lvl="0" indent="0" algn="l" rtl="0">
                        <a:spcBef>
                          <a:spcPts val="0"/>
                        </a:spcBef>
                        <a:spcAft>
                          <a:spcPts val="0"/>
                        </a:spcAft>
                        <a:buNone/>
                      </a:pPr>
                      <a:r>
                        <a:rPr lang="en"/>
                        <a:t>Accuracy</a:t>
                      </a:r>
                      <a:endParaRPr/>
                    </a:p>
                  </a:txBody>
                  <a:tcPr marL="91425" marR="91425" marT="91425" marB="91425"/>
                </a:tc>
                <a:extLst>
                  <a:ext uri="{0D108BD9-81ED-4DB2-BD59-A6C34878D82A}">
                    <a16:rowId xmlns:a16="http://schemas.microsoft.com/office/drawing/2014/main" val="10000"/>
                  </a:ext>
                </a:extLst>
              </a:tr>
              <a:tr h="372475">
                <a:tc>
                  <a:txBody>
                    <a:bodyPr/>
                    <a:lstStyle/>
                    <a:p>
                      <a:pPr marL="0" lvl="0" indent="0" algn="l" rtl="0">
                        <a:spcBef>
                          <a:spcPts val="0"/>
                        </a:spcBef>
                        <a:spcAft>
                          <a:spcPts val="0"/>
                        </a:spcAft>
                        <a:buNone/>
                      </a:pPr>
                      <a:r>
                        <a:rPr lang="en"/>
                        <a:t>Colab pro</a:t>
                      </a:r>
                      <a:endParaRPr/>
                    </a:p>
                  </a:txBody>
                  <a:tcPr marL="91425" marR="91425" marT="91425" marB="91425">
                    <a:solidFill>
                      <a:schemeClr val="accent3">
                        <a:lumMod val="40000"/>
                        <a:lumOff val="60000"/>
                      </a:schemeClr>
                    </a:solidFill>
                  </a:tcPr>
                </a:tc>
                <a:tc>
                  <a:txBody>
                    <a:bodyPr/>
                    <a:lstStyle/>
                    <a:p>
                      <a:pPr marL="0" lvl="0" indent="0" algn="l" rtl="0">
                        <a:spcBef>
                          <a:spcPts val="0"/>
                        </a:spcBef>
                        <a:spcAft>
                          <a:spcPts val="0"/>
                        </a:spcAft>
                        <a:buNone/>
                      </a:pPr>
                      <a:r>
                        <a:rPr lang="en"/>
                        <a:t>Train_Test_Split</a:t>
                      </a:r>
                      <a:endParaRPr/>
                    </a:p>
                  </a:txBody>
                  <a:tcPr marL="91425" marR="91425" marT="91425" marB="91425">
                    <a:solidFill>
                      <a:schemeClr val="accent3">
                        <a:lumMod val="40000"/>
                        <a:lumOff val="60000"/>
                      </a:schemeClr>
                    </a:solidFill>
                  </a:tcPr>
                </a:tc>
                <a:tc>
                  <a:txBody>
                    <a:bodyPr/>
                    <a:lstStyle/>
                    <a:p>
                      <a:pPr marL="0" lvl="0" indent="0" algn="l" rtl="0">
                        <a:spcBef>
                          <a:spcPts val="0"/>
                        </a:spcBef>
                        <a:spcAft>
                          <a:spcPts val="0"/>
                        </a:spcAft>
                        <a:buNone/>
                      </a:pPr>
                      <a:r>
                        <a:rPr lang="en"/>
                        <a:t>GCN</a:t>
                      </a:r>
                      <a:endParaRPr/>
                    </a:p>
                  </a:txBody>
                  <a:tcPr marL="91425" marR="91425" marT="91425" marB="91425">
                    <a:solidFill>
                      <a:schemeClr val="accent3">
                        <a:lumMod val="40000"/>
                        <a:lumOff val="60000"/>
                      </a:schemeClr>
                    </a:solidFill>
                  </a:tcPr>
                </a:tc>
                <a:tc>
                  <a:txBody>
                    <a:bodyPr/>
                    <a:lstStyle/>
                    <a:p>
                      <a:pPr marL="0" lvl="0" indent="0" algn="l" rtl="0">
                        <a:spcBef>
                          <a:spcPts val="0"/>
                        </a:spcBef>
                        <a:spcAft>
                          <a:spcPts val="0"/>
                        </a:spcAft>
                        <a:buNone/>
                      </a:pPr>
                      <a:r>
                        <a:rPr lang="en" dirty="0"/>
                        <a:t>0.8440</a:t>
                      </a:r>
                      <a:endParaRPr dirty="0"/>
                    </a:p>
                  </a:txBody>
                  <a:tcPr marL="91425" marR="91425" marT="91425" marB="91425">
                    <a:solidFill>
                      <a:schemeClr val="accent3">
                        <a:lumMod val="40000"/>
                        <a:lumOff val="60000"/>
                      </a:schemeClr>
                    </a:solidFill>
                  </a:tcPr>
                </a:tc>
                <a:extLst>
                  <a:ext uri="{0D108BD9-81ED-4DB2-BD59-A6C34878D82A}">
                    <a16:rowId xmlns:a16="http://schemas.microsoft.com/office/drawing/2014/main" val="10001"/>
                  </a:ext>
                </a:extLst>
              </a:tr>
              <a:tr h="372475">
                <a:tc>
                  <a:txBody>
                    <a:bodyPr/>
                    <a:lstStyle/>
                    <a:p>
                      <a:pPr marL="0" lvl="0" indent="0" algn="l" rtl="0">
                        <a:spcBef>
                          <a:spcPts val="0"/>
                        </a:spcBef>
                        <a:spcAft>
                          <a:spcPts val="0"/>
                        </a:spcAft>
                        <a:buNone/>
                      </a:pPr>
                      <a:r>
                        <a:rPr lang="en"/>
                        <a:t>Colab pro</a:t>
                      </a:r>
                      <a:endParaRPr/>
                    </a:p>
                  </a:txBody>
                  <a:tcPr marL="91425" marR="91425" marT="91425" marB="91425">
                    <a:solidFill>
                      <a:srgbClr val="9FC5E8"/>
                    </a:solidFill>
                  </a:tcPr>
                </a:tc>
                <a:tc>
                  <a:txBody>
                    <a:bodyPr/>
                    <a:lstStyle/>
                    <a:p>
                      <a:pPr marL="0" lvl="0" indent="0" algn="l" rtl="0">
                        <a:spcBef>
                          <a:spcPts val="0"/>
                        </a:spcBef>
                        <a:spcAft>
                          <a:spcPts val="0"/>
                        </a:spcAft>
                        <a:buNone/>
                      </a:pPr>
                      <a:r>
                        <a:rPr lang="en"/>
                        <a:t>K_Fold</a:t>
                      </a:r>
                      <a:endParaRPr/>
                    </a:p>
                  </a:txBody>
                  <a:tcPr marL="91425" marR="91425" marT="91425" marB="91425">
                    <a:solidFill>
                      <a:srgbClr val="9FC5E8"/>
                    </a:solidFill>
                  </a:tcPr>
                </a:tc>
                <a:tc>
                  <a:txBody>
                    <a:bodyPr/>
                    <a:lstStyle/>
                    <a:p>
                      <a:pPr marL="0" lvl="0" indent="0" algn="l" rtl="0">
                        <a:spcBef>
                          <a:spcPts val="0"/>
                        </a:spcBef>
                        <a:spcAft>
                          <a:spcPts val="0"/>
                        </a:spcAft>
                        <a:buNone/>
                      </a:pPr>
                      <a:r>
                        <a:rPr lang="en"/>
                        <a:t>GCN</a:t>
                      </a:r>
                      <a:endParaRPr/>
                    </a:p>
                  </a:txBody>
                  <a:tcPr marL="91425" marR="91425" marT="91425" marB="91425">
                    <a:solidFill>
                      <a:srgbClr val="9FC5E8"/>
                    </a:solidFill>
                  </a:tcPr>
                </a:tc>
                <a:tc>
                  <a:txBody>
                    <a:bodyPr/>
                    <a:lstStyle/>
                    <a:p>
                      <a:pPr marL="0" lvl="0" indent="0" algn="l" rtl="0">
                        <a:spcBef>
                          <a:spcPts val="0"/>
                        </a:spcBef>
                        <a:spcAft>
                          <a:spcPts val="0"/>
                        </a:spcAft>
                        <a:buNone/>
                      </a:pPr>
                      <a:r>
                        <a:rPr lang="en" dirty="0"/>
                        <a:t>0.9855</a:t>
                      </a:r>
                      <a:endParaRPr dirty="0"/>
                    </a:p>
                  </a:txBody>
                  <a:tcPr marL="91425" marR="91425" marT="91425" marB="91425">
                    <a:solidFill>
                      <a:srgbClr val="9FC5E8"/>
                    </a:solidFill>
                  </a:tcPr>
                </a:tc>
                <a:extLst>
                  <a:ext uri="{0D108BD9-81ED-4DB2-BD59-A6C34878D82A}">
                    <a16:rowId xmlns:a16="http://schemas.microsoft.com/office/drawing/2014/main" val="10002"/>
                  </a:ext>
                </a:extLst>
              </a:tr>
              <a:tr h="573025">
                <a:tc>
                  <a:txBody>
                    <a:bodyPr/>
                    <a:lstStyle/>
                    <a:p>
                      <a:pPr marL="0" lvl="0" indent="0" algn="l" rtl="0">
                        <a:spcBef>
                          <a:spcPts val="0"/>
                        </a:spcBef>
                        <a:spcAft>
                          <a:spcPts val="0"/>
                        </a:spcAft>
                        <a:buNone/>
                      </a:pPr>
                      <a:r>
                        <a:rPr lang="en"/>
                        <a:t>Colab</a:t>
                      </a:r>
                      <a:endParaRPr/>
                    </a:p>
                  </a:txBody>
                  <a:tcPr marL="91425" marR="91425" marT="91425" marB="91425"/>
                </a:tc>
                <a:tc>
                  <a:txBody>
                    <a:bodyPr/>
                    <a:lstStyle/>
                    <a:p>
                      <a:pPr marL="0" lvl="0" indent="0" algn="l" rtl="0">
                        <a:spcBef>
                          <a:spcPts val="0"/>
                        </a:spcBef>
                        <a:spcAft>
                          <a:spcPts val="0"/>
                        </a:spcAft>
                        <a:buNone/>
                      </a:pPr>
                      <a:r>
                        <a:rPr lang="en"/>
                        <a:t>K_Fold</a:t>
                      </a:r>
                      <a:endParaRPr/>
                    </a:p>
                  </a:txBody>
                  <a:tcPr marL="91425" marR="91425" marT="91425" marB="91425"/>
                </a:tc>
                <a:tc>
                  <a:txBody>
                    <a:bodyPr/>
                    <a:lstStyle/>
                    <a:p>
                      <a:pPr marL="0" lvl="0" indent="0" algn="l" rtl="0">
                        <a:spcBef>
                          <a:spcPts val="0"/>
                        </a:spcBef>
                        <a:spcAft>
                          <a:spcPts val="0"/>
                        </a:spcAft>
                        <a:buNone/>
                      </a:pPr>
                      <a:r>
                        <a:rPr lang="en"/>
                        <a:t>GCN with Logistic_regression</a:t>
                      </a:r>
                      <a:endParaRPr/>
                    </a:p>
                  </a:txBody>
                  <a:tcPr marL="91425" marR="91425" marT="91425" marB="91425"/>
                </a:tc>
                <a:tc>
                  <a:txBody>
                    <a:bodyPr/>
                    <a:lstStyle/>
                    <a:p>
                      <a:pPr marL="0" lvl="0" indent="0" algn="l" rtl="0">
                        <a:spcBef>
                          <a:spcPts val="0"/>
                        </a:spcBef>
                        <a:spcAft>
                          <a:spcPts val="0"/>
                        </a:spcAft>
                        <a:buNone/>
                      </a:pPr>
                      <a:r>
                        <a:rPr lang="en" dirty="0"/>
                        <a:t>0.9640</a:t>
                      </a:r>
                      <a:endParaRPr dirty="0"/>
                    </a:p>
                  </a:txBody>
                  <a:tcPr marL="91425" marR="91425" marT="91425" marB="91425"/>
                </a:tc>
                <a:extLst>
                  <a:ext uri="{0D108BD9-81ED-4DB2-BD59-A6C34878D82A}">
                    <a16:rowId xmlns:a16="http://schemas.microsoft.com/office/drawing/2014/main" val="10003"/>
                  </a:ext>
                </a:extLst>
              </a:tr>
              <a:tr h="573025">
                <a:tc>
                  <a:txBody>
                    <a:bodyPr/>
                    <a:lstStyle/>
                    <a:p>
                      <a:pPr marL="0" lvl="0" indent="0" algn="l" rtl="0">
                        <a:spcBef>
                          <a:spcPts val="0"/>
                        </a:spcBef>
                        <a:spcAft>
                          <a:spcPts val="0"/>
                        </a:spcAft>
                        <a:buNone/>
                      </a:pPr>
                      <a:r>
                        <a:rPr lang="en"/>
                        <a:t>Colab</a:t>
                      </a:r>
                      <a:endParaRPr/>
                    </a:p>
                  </a:txBody>
                  <a:tcPr marL="91425" marR="91425" marT="91425" marB="91425"/>
                </a:tc>
                <a:tc>
                  <a:txBody>
                    <a:bodyPr/>
                    <a:lstStyle/>
                    <a:p>
                      <a:pPr marL="0" lvl="0" indent="0" algn="l" rtl="0">
                        <a:spcBef>
                          <a:spcPts val="0"/>
                        </a:spcBef>
                        <a:spcAft>
                          <a:spcPts val="0"/>
                        </a:spcAft>
                        <a:buNone/>
                      </a:pPr>
                      <a:r>
                        <a:rPr lang="en"/>
                        <a:t>K_Fold</a:t>
                      </a:r>
                      <a:endParaRPr/>
                    </a:p>
                  </a:txBody>
                  <a:tcPr marL="91425" marR="91425" marT="91425" marB="91425"/>
                </a:tc>
                <a:tc>
                  <a:txBody>
                    <a:bodyPr/>
                    <a:lstStyle/>
                    <a:p>
                      <a:pPr marL="0" lvl="0" indent="0" algn="l" rtl="0">
                        <a:spcBef>
                          <a:spcPts val="0"/>
                        </a:spcBef>
                        <a:spcAft>
                          <a:spcPts val="0"/>
                        </a:spcAft>
                        <a:buNone/>
                      </a:pPr>
                      <a:r>
                        <a:rPr lang="en"/>
                        <a:t>GCN with Random_Forest</a:t>
                      </a:r>
                      <a:endParaRPr/>
                    </a:p>
                  </a:txBody>
                  <a:tcPr marL="91425" marR="91425" marT="91425" marB="91425"/>
                </a:tc>
                <a:tc>
                  <a:txBody>
                    <a:bodyPr/>
                    <a:lstStyle/>
                    <a:p>
                      <a:pPr marL="0" lvl="0" indent="0" algn="l" rtl="0">
                        <a:spcBef>
                          <a:spcPts val="0"/>
                        </a:spcBef>
                        <a:spcAft>
                          <a:spcPts val="0"/>
                        </a:spcAft>
                        <a:buNone/>
                      </a:pPr>
                      <a:r>
                        <a:rPr lang="en" dirty="0"/>
                        <a:t>0.9596</a:t>
                      </a:r>
                      <a:endParaRPr dirty="0"/>
                    </a:p>
                  </a:txBody>
                  <a:tcPr marL="91425" marR="91425" marT="91425" marB="91425"/>
                </a:tc>
                <a:extLst>
                  <a:ext uri="{0D108BD9-81ED-4DB2-BD59-A6C34878D82A}">
                    <a16:rowId xmlns:a16="http://schemas.microsoft.com/office/drawing/2014/main" val="10004"/>
                  </a:ext>
                </a:extLst>
              </a:tr>
              <a:tr h="573025">
                <a:tc>
                  <a:txBody>
                    <a:bodyPr/>
                    <a:lstStyle/>
                    <a:p>
                      <a:pPr marL="0" lvl="0" indent="0" algn="l" rtl="0">
                        <a:spcBef>
                          <a:spcPts val="0"/>
                        </a:spcBef>
                        <a:spcAft>
                          <a:spcPts val="0"/>
                        </a:spcAft>
                        <a:buNone/>
                      </a:pPr>
                      <a:r>
                        <a:rPr lang="en"/>
                        <a:t>Colab</a:t>
                      </a:r>
                      <a:endParaRPr/>
                    </a:p>
                  </a:txBody>
                  <a:tcPr marL="91425" marR="91425" marT="91425" marB="91425"/>
                </a:tc>
                <a:tc>
                  <a:txBody>
                    <a:bodyPr/>
                    <a:lstStyle/>
                    <a:p>
                      <a:pPr marL="0" lvl="0" indent="0" algn="l" rtl="0">
                        <a:spcBef>
                          <a:spcPts val="0"/>
                        </a:spcBef>
                        <a:spcAft>
                          <a:spcPts val="0"/>
                        </a:spcAft>
                        <a:buNone/>
                      </a:pPr>
                      <a:r>
                        <a:rPr lang="en"/>
                        <a:t>Train_Test_Split</a:t>
                      </a:r>
                      <a:endParaRPr/>
                    </a:p>
                  </a:txBody>
                  <a:tcPr marL="91425" marR="91425" marT="91425" marB="91425"/>
                </a:tc>
                <a:tc>
                  <a:txBody>
                    <a:bodyPr/>
                    <a:lstStyle/>
                    <a:p>
                      <a:pPr marL="0" lvl="0" indent="0" algn="l" rtl="0">
                        <a:spcBef>
                          <a:spcPts val="0"/>
                        </a:spcBef>
                        <a:spcAft>
                          <a:spcPts val="0"/>
                        </a:spcAft>
                        <a:buNone/>
                      </a:pPr>
                      <a:r>
                        <a:rPr lang="en"/>
                        <a:t>GCN with Random_Forest</a:t>
                      </a:r>
                      <a:endParaRPr/>
                    </a:p>
                  </a:txBody>
                  <a:tcPr marL="91425" marR="91425" marT="91425" marB="91425"/>
                </a:tc>
                <a:tc>
                  <a:txBody>
                    <a:bodyPr/>
                    <a:lstStyle/>
                    <a:p>
                      <a:pPr marL="0" lvl="0" indent="0" algn="l" rtl="0">
                        <a:spcBef>
                          <a:spcPts val="0"/>
                        </a:spcBef>
                        <a:spcAft>
                          <a:spcPts val="0"/>
                        </a:spcAft>
                        <a:buNone/>
                      </a:pPr>
                      <a:r>
                        <a:rPr lang="en"/>
                        <a:t>0.8762</a:t>
                      </a:r>
                      <a:endParaRPr/>
                    </a:p>
                  </a:txBody>
                  <a:tcPr marL="91425" marR="91425" marT="91425" marB="91425"/>
                </a:tc>
                <a:extLst>
                  <a:ext uri="{0D108BD9-81ED-4DB2-BD59-A6C34878D82A}">
                    <a16:rowId xmlns:a16="http://schemas.microsoft.com/office/drawing/2014/main" val="10005"/>
                  </a:ext>
                </a:extLst>
              </a:tr>
              <a:tr h="573025">
                <a:tc>
                  <a:txBody>
                    <a:bodyPr/>
                    <a:lstStyle/>
                    <a:p>
                      <a:pPr marL="0" lvl="0" indent="0" algn="l" rtl="0">
                        <a:spcBef>
                          <a:spcPts val="0"/>
                        </a:spcBef>
                        <a:spcAft>
                          <a:spcPts val="0"/>
                        </a:spcAft>
                        <a:buNone/>
                      </a:pPr>
                      <a:r>
                        <a:rPr lang="en"/>
                        <a:t>Colab</a:t>
                      </a:r>
                      <a:endParaRPr/>
                    </a:p>
                  </a:txBody>
                  <a:tcPr marL="91425" marR="91425" marT="91425" marB="91425"/>
                </a:tc>
                <a:tc>
                  <a:txBody>
                    <a:bodyPr/>
                    <a:lstStyle/>
                    <a:p>
                      <a:pPr marL="0" lvl="0" indent="0" algn="l" rtl="0">
                        <a:spcBef>
                          <a:spcPts val="0"/>
                        </a:spcBef>
                        <a:spcAft>
                          <a:spcPts val="0"/>
                        </a:spcAft>
                        <a:buNone/>
                      </a:pPr>
                      <a:r>
                        <a:rPr lang="en" dirty="0"/>
                        <a:t>Train_Test_Split</a:t>
                      </a:r>
                      <a:endParaRPr dirty="0"/>
                    </a:p>
                  </a:txBody>
                  <a:tcPr marL="91425" marR="91425" marT="91425" marB="91425"/>
                </a:tc>
                <a:tc>
                  <a:txBody>
                    <a:bodyPr/>
                    <a:lstStyle/>
                    <a:p>
                      <a:pPr marL="0" lvl="0" indent="0" algn="l" rtl="0">
                        <a:spcBef>
                          <a:spcPts val="0"/>
                        </a:spcBef>
                        <a:spcAft>
                          <a:spcPts val="0"/>
                        </a:spcAft>
                        <a:buNone/>
                      </a:pPr>
                      <a:r>
                        <a:rPr lang="en"/>
                        <a:t>GCN with Logistic_regression</a:t>
                      </a:r>
                      <a:endParaRPr/>
                    </a:p>
                  </a:txBody>
                  <a:tcPr marL="91425" marR="91425" marT="91425" marB="91425"/>
                </a:tc>
                <a:tc>
                  <a:txBody>
                    <a:bodyPr/>
                    <a:lstStyle/>
                    <a:p>
                      <a:pPr marL="0" lvl="0" indent="0" algn="l" rtl="0">
                        <a:spcBef>
                          <a:spcPts val="0"/>
                        </a:spcBef>
                        <a:spcAft>
                          <a:spcPts val="0"/>
                        </a:spcAft>
                        <a:buNone/>
                      </a:pPr>
                      <a:r>
                        <a:rPr lang="en" dirty="0"/>
                        <a:t>0.8361</a:t>
                      </a:r>
                      <a:endParaRPr dirty="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5"/>
          <p:cNvSpPr txBox="1">
            <a:spLocks noGrp="1"/>
          </p:cNvSpPr>
          <p:nvPr>
            <p:ph type="ctrTitle"/>
          </p:nvPr>
        </p:nvSpPr>
        <p:spPr>
          <a:xfrm>
            <a:off x="670400" y="1322450"/>
            <a:ext cx="7687800" cy="6519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Introduction	</a:t>
            </a:r>
            <a:endParaRPr/>
          </a:p>
        </p:txBody>
      </p:sp>
      <p:sp>
        <p:nvSpPr>
          <p:cNvPr id="97" name="Google Shape;97;p15"/>
          <p:cNvSpPr txBox="1">
            <a:spLocks noGrp="1"/>
          </p:cNvSpPr>
          <p:nvPr>
            <p:ph type="subTitle" idx="1"/>
          </p:nvPr>
        </p:nvSpPr>
        <p:spPr>
          <a:xfrm>
            <a:off x="585176" y="2050025"/>
            <a:ext cx="4779000" cy="254790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0"/>
              </a:spcBef>
              <a:spcAft>
                <a:spcPts val="0"/>
              </a:spcAft>
              <a:buSzPts val="1600"/>
              <a:buNone/>
            </a:pPr>
            <a:r>
              <a:rPr lang="en">
                <a:solidFill>
                  <a:schemeClr val="dk2"/>
                </a:solidFill>
                <a:latin typeface="Times New Roman"/>
                <a:ea typeface="Times New Roman"/>
                <a:cs typeface="Times New Roman"/>
                <a:sym typeface="Times New Roman"/>
              </a:rPr>
              <a:t>- Difference between </a:t>
            </a:r>
            <a:r>
              <a:rPr lang="en" b="1">
                <a:solidFill>
                  <a:schemeClr val="dk2"/>
                </a:solidFill>
                <a:latin typeface="Times New Roman"/>
                <a:ea typeface="Times New Roman"/>
                <a:cs typeface="Times New Roman"/>
                <a:sym typeface="Times New Roman"/>
              </a:rPr>
              <a:t>Oncology</a:t>
            </a:r>
            <a:r>
              <a:rPr lang="en">
                <a:solidFill>
                  <a:schemeClr val="dk2"/>
                </a:solidFill>
                <a:latin typeface="Times New Roman"/>
                <a:ea typeface="Times New Roman"/>
                <a:cs typeface="Times New Roman"/>
                <a:sym typeface="Times New Roman"/>
              </a:rPr>
              <a:t> and C</a:t>
            </a:r>
            <a:r>
              <a:rPr lang="en" b="1">
                <a:solidFill>
                  <a:schemeClr val="dk2"/>
                </a:solidFill>
                <a:latin typeface="Times New Roman"/>
                <a:ea typeface="Times New Roman"/>
                <a:cs typeface="Times New Roman"/>
                <a:sym typeface="Times New Roman"/>
              </a:rPr>
              <a:t>ancer.</a:t>
            </a:r>
            <a:endParaRPr b="1">
              <a:solidFill>
                <a:schemeClr val="dk2"/>
              </a:solidFill>
              <a:latin typeface="Times New Roman"/>
              <a:ea typeface="Times New Roman"/>
              <a:cs typeface="Times New Roman"/>
              <a:sym typeface="Times New Roman"/>
            </a:endParaRPr>
          </a:p>
          <a:p>
            <a:pPr marL="0" lvl="0" indent="0" algn="l" rtl="0">
              <a:lnSpc>
                <a:spcPct val="150000"/>
              </a:lnSpc>
              <a:spcBef>
                <a:spcPts val="0"/>
              </a:spcBef>
              <a:spcAft>
                <a:spcPts val="0"/>
              </a:spcAft>
              <a:buSzPts val="1600"/>
              <a:buNone/>
            </a:pPr>
            <a:endParaRPr>
              <a:solidFill>
                <a:schemeClr val="dk2"/>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rgbClr val="000000"/>
              </a:buClr>
              <a:buSzPts val="1600"/>
              <a:buFont typeface="Arial"/>
              <a:buNone/>
            </a:pPr>
            <a:r>
              <a:rPr lang="en">
                <a:solidFill>
                  <a:schemeClr val="dk2"/>
                </a:solidFill>
                <a:highlight>
                  <a:schemeClr val="lt2"/>
                </a:highlight>
                <a:latin typeface="Times New Roman"/>
                <a:ea typeface="Times New Roman"/>
                <a:cs typeface="Times New Roman"/>
                <a:sym typeface="Times New Roman"/>
              </a:rPr>
              <a:t>-</a:t>
            </a:r>
            <a:r>
              <a:rPr lang="en" b="1">
                <a:solidFill>
                  <a:schemeClr val="dk2"/>
                </a:solidFill>
                <a:highlight>
                  <a:schemeClr val="lt2"/>
                </a:highlight>
                <a:latin typeface="Times New Roman"/>
                <a:ea typeface="Times New Roman"/>
                <a:cs typeface="Times New Roman"/>
                <a:sym typeface="Times New Roman"/>
              </a:rPr>
              <a:t>Oncology</a:t>
            </a:r>
            <a:r>
              <a:rPr lang="en">
                <a:solidFill>
                  <a:schemeClr val="dk2"/>
                </a:solidFill>
                <a:highlight>
                  <a:schemeClr val="lt2"/>
                </a:highlight>
                <a:latin typeface="Times New Roman"/>
                <a:ea typeface="Times New Roman"/>
                <a:cs typeface="Times New Roman"/>
                <a:sym typeface="Times New Roman"/>
              </a:rPr>
              <a:t>:  a branch of medicine that deals with the study, treatment, diagnosis, and prevention of cancer.</a:t>
            </a:r>
            <a:endParaRPr>
              <a:solidFill>
                <a:schemeClr val="dk2"/>
              </a:solidFill>
              <a:highlight>
                <a:schemeClr val="lt2"/>
              </a:highlight>
              <a:latin typeface="Times New Roman"/>
              <a:ea typeface="Times New Roman"/>
              <a:cs typeface="Times New Roman"/>
              <a:sym typeface="Times New Roman"/>
            </a:endParaRPr>
          </a:p>
        </p:txBody>
      </p:sp>
      <p:pic>
        <p:nvPicPr>
          <p:cNvPr id="99" name="Google Shape;99;p15"/>
          <p:cNvPicPr preferRelativeResize="0"/>
          <p:nvPr/>
        </p:nvPicPr>
        <p:blipFill rotWithShape="1">
          <a:blip r:embed="rId3">
            <a:alphaModFix/>
          </a:blip>
          <a:srcRect/>
          <a:stretch/>
        </p:blipFill>
        <p:spPr>
          <a:xfrm>
            <a:off x="5364176" y="1231562"/>
            <a:ext cx="2988010" cy="3097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ctrTitle"/>
          </p:nvPr>
        </p:nvSpPr>
        <p:spPr>
          <a:xfrm>
            <a:off x="3089625" y="2065825"/>
            <a:ext cx="5568000" cy="203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sz="4800"/>
              <a:t>Data Base</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ctrTitle"/>
          </p:nvPr>
        </p:nvSpPr>
        <p:spPr>
          <a:xfrm>
            <a:off x="347175" y="1562925"/>
            <a:ext cx="8657400" cy="20241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000">
                <a:latin typeface="Times New Roman"/>
                <a:ea typeface="Times New Roman"/>
                <a:cs typeface="Times New Roman"/>
                <a:sym typeface="Times New Roman"/>
              </a:rPr>
              <a:t>We used Fire Base as :</a:t>
            </a:r>
            <a:br>
              <a:rPr lang="en" sz="2000">
                <a:latin typeface="Times New Roman"/>
                <a:ea typeface="Times New Roman"/>
                <a:cs typeface="Times New Roman"/>
                <a:sym typeface="Times New Roman"/>
              </a:rPr>
            </a:br>
            <a:r>
              <a:rPr lang="en" sz="2000">
                <a:latin typeface="Times New Roman"/>
                <a:ea typeface="Times New Roman"/>
                <a:cs typeface="Times New Roman"/>
                <a:sym typeface="Times New Roman"/>
              </a:rPr>
              <a:t>1) </a:t>
            </a:r>
            <a:r>
              <a:rPr lang="en" sz="2000">
                <a:solidFill>
                  <a:srgbClr val="050E17"/>
                </a:solidFill>
                <a:highlight>
                  <a:srgbClr val="F1F2F2"/>
                </a:highlight>
                <a:latin typeface="Times New Roman"/>
                <a:ea typeface="Times New Roman"/>
                <a:cs typeface="Times New Roman"/>
                <a:sym typeface="Times New Roman"/>
              </a:rPr>
              <a:t> It is a powerful tool for building mobile applications. </a:t>
            </a:r>
            <a:endParaRPr sz="2000">
              <a:solidFill>
                <a:srgbClr val="050E17"/>
              </a:solidFill>
              <a:highlight>
                <a:srgbClr val="F1F2F2"/>
              </a:highlight>
              <a:latin typeface="Times New Roman"/>
              <a:ea typeface="Times New Roman"/>
              <a:cs typeface="Times New Roman"/>
              <a:sym typeface="Times New Roman"/>
            </a:endParaRPr>
          </a:p>
          <a:p>
            <a:pPr marL="0" lvl="0" indent="0" algn="l" rtl="0">
              <a:lnSpc>
                <a:spcPct val="150000"/>
              </a:lnSpc>
              <a:spcBef>
                <a:spcPts val="0"/>
              </a:spcBef>
              <a:spcAft>
                <a:spcPts val="0"/>
              </a:spcAft>
              <a:buSzPts val="4200"/>
              <a:buNone/>
            </a:pPr>
            <a:r>
              <a:rPr lang="en" sz="2000">
                <a:solidFill>
                  <a:srgbClr val="050E17"/>
                </a:solidFill>
                <a:highlight>
                  <a:srgbClr val="F1F2F2"/>
                </a:highlight>
                <a:latin typeface="Times New Roman"/>
                <a:ea typeface="Times New Roman"/>
                <a:cs typeface="Times New Roman"/>
                <a:sym typeface="Times New Roman"/>
              </a:rPr>
              <a:t>2)  Its real-time data synchronization, </a:t>
            </a:r>
            <a:r>
              <a:rPr lang="en" sz="2000">
                <a:solidFill>
                  <a:srgbClr val="000000"/>
                </a:solidFill>
                <a:highlight>
                  <a:srgbClr val="F1F2F2"/>
                </a:highlight>
                <a:latin typeface="Times New Roman"/>
                <a:ea typeface="Times New Roman"/>
                <a:cs typeface="Times New Roman"/>
                <a:sym typeface="Times New Roman"/>
              </a:rPr>
              <a:t>scalability</a:t>
            </a:r>
            <a:r>
              <a:rPr lang="en" sz="2000">
                <a:solidFill>
                  <a:srgbClr val="050E17"/>
                </a:solidFill>
                <a:highlight>
                  <a:srgbClr val="F1F2F2"/>
                </a:highlight>
                <a:latin typeface="Times New Roman"/>
                <a:ea typeface="Times New Roman"/>
                <a:cs typeface="Times New Roman"/>
                <a:sym typeface="Times New Roman"/>
              </a:rPr>
              <a:t>, ease of use, security.</a:t>
            </a:r>
            <a:endParaRPr sz="2000">
              <a:solidFill>
                <a:srgbClr val="050E17"/>
              </a:solidFill>
              <a:highlight>
                <a:srgbClr val="F1F2F2"/>
              </a:highlight>
              <a:latin typeface="Times New Roman"/>
              <a:ea typeface="Times New Roman"/>
              <a:cs typeface="Times New Roman"/>
              <a:sym typeface="Times New Roman"/>
            </a:endParaRPr>
          </a:p>
          <a:p>
            <a:pPr marL="0" lvl="0" indent="0" algn="l" rtl="0">
              <a:lnSpc>
                <a:spcPct val="150000"/>
              </a:lnSpc>
              <a:spcBef>
                <a:spcPts val="0"/>
              </a:spcBef>
              <a:spcAft>
                <a:spcPts val="0"/>
              </a:spcAft>
              <a:buSzPts val="4200"/>
              <a:buNone/>
            </a:pPr>
            <a:r>
              <a:rPr lang="en" sz="2000">
                <a:solidFill>
                  <a:srgbClr val="050E17"/>
                </a:solidFill>
                <a:highlight>
                  <a:srgbClr val="F1F2F2"/>
                </a:highlight>
                <a:latin typeface="Times New Roman"/>
                <a:ea typeface="Times New Roman"/>
                <a:cs typeface="Times New Roman"/>
                <a:sym typeface="Times New Roman"/>
              </a:rPr>
              <a:t>3)  Integration with other Firebase services make it an excellent choice.</a:t>
            </a:r>
            <a:r>
              <a:rPr lang="e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ctrTitle"/>
          </p:nvPr>
        </p:nvSpPr>
        <p:spPr>
          <a:xfrm>
            <a:off x="3857625" y="9328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30" name="Google Shape;330;p50"/>
          <p:cNvSpPr txBox="1"/>
          <p:nvPr/>
        </p:nvSpPr>
        <p:spPr>
          <a:xfrm>
            <a:off x="1291200" y="2018800"/>
            <a:ext cx="6561600" cy="15393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AutoNum type="arabicPeriod"/>
            </a:pPr>
            <a:r>
              <a:rPr lang="en" sz="1600" b="1"/>
              <a:t>Real time Database</a:t>
            </a:r>
            <a:endParaRPr sz="1600" b="1"/>
          </a:p>
          <a:p>
            <a:pPr marL="457200" lvl="0" indent="-330200" algn="l" rtl="0">
              <a:lnSpc>
                <a:spcPct val="150000"/>
              </a:lnSpc>
              <a:spcBef>
                <a:spcPts val="0"/>
              </a:spcBef>
              <a:spcAft>
                <a:spcPts val="0"/>
              </a:spcAft>
              <a:buSzPts val="1600"/>
              <a:buAutoNum type="arabicPeriod"/>
            </a:pPr>
            <a:r>
              <a:rPr lang="en" sz="1600" b="1"/>
              <a:t>Authentication</a:t>
            </a:r>
            <a:endParaRPr sz="1600" b="1"/>
          </a:p>
          <a:p>
            <a:pPr marL="457200" lvl="0" indent="-330200" algn="l" rtl="0">
              <a:lnSpc>
                <a:spcPct val="150000"/>
              </a:lnSpc>
              <a:spcBef>
                <a:spcPts val="0"/>
              </a:spcBef>
              <a:spcAft>
                <a:spcPts val="0"/>
              </a:spcAft>
              <a:buSzPts val="1600"/>
              <a:buAutoNum type="arabicPeriod"/>
            </a:pPr>
            <a:r>
              <a:rPr lang="en" sz="1600" b="1"/>
              <a:t> Storage</a:t>
            </a:r>
            <a:endParaRPr sz="1600" b="1"/>
          </a:p>
          <a:p>
            <a:pPr marL="457200" lvl="0" indent="-330200" algn="l" rtl="0">
              <a:lnSpc>
                <a:spcPct val="150000"/>
              </a:lnSpc>
              <a:spcBef>
                <a:spcPts val="0"/>
              </a:spcBef>
              <a:spcAft>
                <a:spcPts val="0"/>
              </a:spcAft>
              <a:buSzPts val="1600"/>
              <a:buAutoNum type="arabicPeriod"/>
            </a:pPr>
            <a:r>
              <a:rPr lang="en" sz="1600" b="1"/>
              <a:t> Machine Learning</a:t>
            </a:r>
            <a:endParaRPr sz="16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1"/>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36" name="Google Shape;336;p51"/>
          <p:cNvSpPr txBox="1"/>
          <p:nvPr/>
        </p:nvSpPr>
        <p:spPr>
          <a:xfrm>
            <a:off x="183525" y="1318625"/>
            <a:ext cx="9207000" cy="1073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t>Real time Database</a:t>
            </a:r>
            <a:br>
              <a:rPr lang="en" sz="1600" b="1"/>
            </a:br>
            <a:r>
              <a:rPr lang="en" sz="1350">
                <a:solidFill>
                  <a:srgbClr val="050E17"/>
                </a:solidFill>
                <a:highlight>
                  <a:srgbClr val="F1F2F2"/>
                </a:highlight>
                <a:latin typeface="Roboto"/>
                <a:ea typeface="Roboto"/>
                <a:cs typeface="Roboto"/>
                <a:sym typeface="Roboto"/>
              </a:rPr>
              <a:t>Firebase Realtime Database offers a </a:t>
            </a:r>
            <a:r>
              <a:rPr lang="en" sz="1350">
                <a:highlight>
                  <a:srgbClr val="F1F2F2"/>
                </a:highlight>
                <a:latin typeface="Roboto"/>
                <a:ea typeface="Roboto"/>
                <a:cs typeface="Roboto"/>
                <a:sym typeface="Roboto"/>
              </a:rPr>
              <a:t>free quota</a:t>
            </a:r>
            <a:r>
              <a:rPr lang="en" sz="1350">
                <a:solidFill>
                  <a:srgbClr val="050E17"/>
                </a:solidFill>
                <a:highlight>
                  <a:srgbClr val="F1F2F2"/>
                </a:highlight>
                <a:latin typeface="Roboto"/>
                <a:ea typeface="Roboto"/>
                <a:cs typeface="Roboto"/>
                <a:sym typeface="Roboto"/>
              </a:rPr>
              <a:t> for its services. The free quota includes up to 100 </a:t>
            </a:r>
            <a:r>
              <a:rPr lang="en" sz="1350">
                <a:highlight>
                  <a:srgbClr val="F1F2F2"/>
                </a:highlight>
                <a:latin typeface="Roboto"/>
                <a:ea typeface="Roboto"/>
                <a:cs typeface="Roboto"/>
                <a:sym typeface="Roboto"/>
              </a:rPr>
              <a:t>simultaneous connections</a:t>
            </a:r>
            <a:r>
              <a:rPr lang="en" sz="1350">
                <a:solidFill>
                  <a:srgbClr val="050E17"/>
                </a:solidFill>
                <a:highlight>
                  <a:srgbClr val="F1F2F2"/>
                </a:highlight>
                <a:latin typeface="Roboto"/>
                <a:ea typeface="Roboto"/>
                <a:cs typeface="Roboto"/>
                <a:sym typeface="Roboto"/>
              </a:rPr>
              <a:t> and 1 GB of data transfer per month.</a:t>
            </a:r>
            <a:endParaRPr sz="1600" b="1"/>
          </a:p>
        </p:txBody>
      </p:sp>
      <p:pic>
        <p:nvPicPr>
          <p:cNvPr id="337" name="Google Shape;337;p51"/>
          <p:cNvPicPr preferRelativeResize="0"/>
          <p:nvPr/>
        </p:nvPicPr>
        <p:blipFill>
          <a:blip r:embed="rId3">
            <a:alphaModFix/>
          </a:blip>
          <a:stretch>
            <a:fillRect/>
          </a:stretch>
        </p:blipFill>
        <p:spPr>
          <a:xfrm>
            <a:off x="1928750" y="2392325"/>
            <a:ext cx="5286499" cy="27511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43" name="Google Shape;343;p52"/>
          <p:cNvSpPr txBox="1"/>
          <p:nvPr/>
        </p:nvSpPr>
        <p:spPr>
          <a:xfrm>
            <a:off x="699700" y="1414425"/>
            <a:ext cx="65616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t>Real time Database</a:t>
            </a:r>
            <a:endParaRPr sz="1600" b="1"/>
          </a:p>
        </p:txBody>
      </p:sp>
      <p:pic>
        <p:nvPicPr>
          <p:cNvPr id="344" name="Google Shape;344;p52"/>
          <p:cNvPicPr preferRelativeResize="0"/>
          <p:nvPr/>
        </p:nvPicPr>
        <p:blipFill>
          <a:blip r:embed="rId3">
            <a:alphaModFix/>
          </a:blip>
          <a:stretch>
            <a:fillRect/>
          </a:stretch>
        </p:blipFill>
        <p:spPr>
          <a:xfrm>
            <a:off x="1695450" y="1845525"/>
            <a:ext cx="5326364" cy="2993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3"/>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50" name="Google Shape;350;p53"/>
          <p:cNvSpPr txBox="1"/>
          <p:nvPr/>
        </p:nvSpPr>
        <p:spPr>
          <a:xfrm>
            <a:off x="706844" y="1318625"/>
            <a:ext cx="65616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dirty="0"/>
              <a:t>Real time Database</a:t>
            </a:r>
            <a:endParaRPr sz="1600" b="1" dirty="0"/>
          </a:p>
        </p:txBody>
      </p:sp>
      <p:pic>
        <p:nvPicPr>
          <p:cNvPr id="351" name="Google Shape;351;p53"/>
          <p:cNvPicPr preferRelativeResize="0"/>
          <p:nvPr/>
        </p:nvPicPr>
        <p:blipFill>
          <a:blip r:embed="rId3">
            <a:alphaModFix/>
          </a:blip>
          <a:stretch>
            <a:fillRect/>
          </a:stretch>
        </p:blipFill>
        <p:spPr>
          <a:xfrm>
            <a:off x="1880875" y="1825850"/>
            <a:ext cx="4989200" cy="3190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4"/>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57" name="Google Shape;357;p54"/>
          <p:cNvSpPr txBox="1"/>
          <p:nvPr/>
        </p:nvSpPr>
        <p:spPr>
          <a:xfrm>
            <a:off x="692556" y="1228687"/>
            <a:ext cx="65616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dirty="0"/>
              <a:t>Real time Database</a:t>
            </a:r>
            <a:endParaRPr sz="1600" b="1" dirty="0"/>
          </a:p>
        </p:txBody>
      </p:sp>
      <p:pic>
        <p:nvPicPr>
          <p:cNvPr id="358" name="Google Shape;358;p54"/>
          <p:cNvPicPr preferRelativeResize="0"/>
          <p:nvPr/>
        </p:nvPicPr>
        <p:blipFill>
          <a:blip r:embed="rId3">
            <a:alphaModFix/>
          </a:blip>
          <a:stretch>
            <a:fillRect/>
          </a:stretch>
        </p:blipFill>
        <p:spPr>
          <a:xfrm>
            <a:off x="2312675" y="1753600"/>
            <a:ext cx="4750274" cy="3306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5"/>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64" name="Google Shape;364;p55"/>
          <p:cNvSpPr txBox="1"/>
          <p:nvPr/>
        </p:nvSpPr>
        <p:spPr>
          <a:xfrm>
            <a:off x="678269" y="1228688"/>
            <a:ext cx="65616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dirty="0"/>
              <a:t>Real time Database</a:t>
            </a:r>
            <a:endParaRPr sz="1600" b="1" dirty="0"/>
          </a:p>
        </p:txBody>
      </p:sp>
      <p:pic>
        <p:nvPicPr>
          <p:cNvPr id="365" name="Google Shape;365;p55"/>
          <p:cNvPicPr preferRelativeResize="0"/>
          <p:nvPr/>
        </p:nvPicPr>
        <p:blipFill>
          <a:blip r:embed="rId3">
            <a:alphaModFix/>
          </a:blip>
          <a:stretch>
            <a:fillRect/>
          </a:stretch>
        </p:blipFill>
        <p:spPr>
          <a:xfrm>
            <a:off x="2351250" y="1753600"/>
            <a:ext cx="4531699" cy="3389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71" name="Google Shape;371;p56"/>
          <p:cNvSpPr txBox="1"/>
          <p:nvPr/>
        </p:nvSpPr>
        <p:spPr>
          <a:xfrm>
            <a:off x="706843" y="1214400"/>
            <a:ext cx="65616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dirty="0"/>
              <a:t>Real time Database</a:t>
            </a:r>
            <a:endParaRPr sz="1600" b="1" dirty="0"/>
          </a:p>
        </p:txBody>
      </p:sp>
      <p:pic>
        <p:nvPicPr>
          <p:cNvPr id="372" name="Google Shape;372;p56"/>
          <p:cNvPicPr preferRelativeResize="0"/>
          <p:nvPr/>
        </p:nvPicPr>
        <p:blipFill>
          <a:blip r:embed="rId3">
            <a:alphaModFix/>
          </a:blip>
          <a:stretch>
            <a:fillRect/>
          </a:stretch>
        </p:blipFill>
        <p:spPr>
          <a:xfrm>
            <a:off x="2479850" y="1753625"/>
            <a:ext cx="5110325" cy="3389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78" name="Google Shape;378;p57"/>
          <p:cNvSpPr txBox="1"/>
          <p:nvPr/>
        </p:nvSpPr>
        <p:spPr>
          <a:xfrm>
            <a:off x="324975" y="1260125"/>
            <a:ext cx="8757000" cy="1073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t>Authentication:</a:t>
            </a:r>
            <a:br>
              <a:rPr lang="en" sz="1600" b="1"/>
            </a:br>
            <a:r>
              <a:rPr lang="en" sz="1350">
                <a:highlight>
                  <a:srgbClr val="F1F2F2"/>
                </a:highlight>
                <a:latin typeface="Roboto"/>
                <a:ea typeface="Roboto"/>
                <a:cs typeface="Roboto"/>
                <a:sym typeface="Roboto"/>
              </a:rPr>
              <a:t>Firebase</a:t>
            </a:r>
            <a:r>
              <a:rPr lang="en" sz="1350">
                <a:solidFill>
                  <a:srgbClr val="050E17"/>
                </a:solidFill>
                <a:highlight>
                  <a:srgbClr val="F1F2F2"/>
                </a:highlight>
                <a:latin typeface="Roboto"/>
                <a:ea typeface="Roboto"/>
                <a:cs typeface="Roboto"/>
                <a:sym typeface="Roboto"/>
              </a:rPr>
              <a:t> Authentication offers a free quota for its services. The </a:t>
            </a:r>
            <a:r>
              <a:rPr lang="en" sz="1350">
                <a:highlight>
                  <a:srgbClr val="F1F2F2"/>
                </a:highlight>
                <a:latin typeface="Roboto"/>
                <a:ea typeface="Roboto"/>
                <a:cs typeface="Roboto"/>
                <a:sym typeface="Roboto"/>
              </a:rPr>
              <a:t>free quota</a:t>
            </a:r>
            <a:r>
              <a:rPr lang="en" sz="1350">
                <a:solidFill>
                  <a:srgbClr val="050E17"/>
                </a:solidFill>
                <a:highlight>
                  <a:srgbClr val="F1F2F2"/>
                </a:highlight>
                <a:latin typeface="Roboto"/>
                <a:ea typeface="Roboto"/>
                <a:cs typeface="Roboto"/>
                <a:sym typeface="Roboto"/>
              </a:rPr>
              <a:t> includes up to 10,000 monthly active users (MAUs) and 100,000 authentication operations per month.</a:t>
            </a:r>
            <a:endParaRPr sz="1600" b="1"/>
          </a:p>
        </p:txBody>
      </p:sp>
      <p:pic>
        <p:nvPicPr>
          <p:cNvPr id="379" name="Google Shape;379;p57"/>
          <p:cNvPicPr preferRelativeResize="0"/>
          <p:nvPr/>
        </p:nvPicPr>
        <p:blipFill>
          <a:blip r:embed="rId3">
            <a:alphaModFix/>
          </a:blip>
          <a:stretch>
            <a:fillRect/>
          </a:stretch>
        </p:blipFill>
        <p:spPr>
          <a:xfrm>
            <a:off x="1829450" y="2385875"/>
            <a:ext cx="5538324" cy="2757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5"/>
          <p:cNvSpPr txBox="1">
            <a:spLocks noGrp="1"/>
          </p:cNvSpPr>
          <p:nvPr>
            <p:ph type="ctrTitle"/>
          </p:nvPr>
        </p:nvSpPr>
        <p:spPr>
          <a:xfrm>
            <a:off x="2486644" y="889038"/>
            <a:ext cx="5173188" cy="5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ct val="111111"/>
              <a:buNone/>
            </a:pPr>
            <a:r>
              <a:rPr lang="en" sz="2400" dirty="0"/>
              <a:t>Normal Cell</a:t>
            </a:r>
            <a:endParaRPr sz="2400" dirty="0"/>
          </a:p>
        </p:txBody>
      </p:sp>
      <p:sp>
        <p:nvSpPr>
          <p:cNvPr id="5" name="TextBox 4">
            <a:extLst>
              <a:ext uri="{FF2B5EF4-FFF2-40B4-BE49-F238E27FC236}">
                <a16:creationId xmlns:a16="http://schemas.microsoft.com/office/drawing/2014/main" id="{88A6437B-5848-5035-8A0F-F1325F3C5BB6}"/>
              </a:ext>
            </a:extLst>
          </p:cNvPr>
          <p:cNvSpPr txBox="1"/>
          <p:nvPr/>
        </p:nvSpPr>
        <p:spPr>
          <a:xfrm>
            <a:off x="200643" y="1880939"/>
            <a:ext cx="5084865" cy="1525418"/>
          </a:xfrm>
          <a:prstGeom prst="rect">
            <a:avLst/>
          </a:prstGeom>
          <a:noFill/>
        </p:spPr>
        <p:txBody>
          <a:bodyPr wrap="square">
            <a:spAutoFit/>
          </a:bodyPr>
          <a:lstStyle/>
          <a:p>
            <a:pPr marL="0" lvl="0" indent="0" algn="l" rtl="0">
              <a:lnSpc>
                <a:spcPct val="150000"/>
              </a:lnSpc>
              <a:spcBef>
                <a:spcPts val="0"/>
              </a:spcBef>
              <a:spcAft>
                <a:spcPts val="0"/>
              </a:spcAft>
              <a:buSzPts val="1600"/>
              <a:buNone/>
            </a:pPr>
            <a:r>
              <a:rPr lang="en-US" sz="1600" dirty="0">
                <a:solidFill>
                  <a:schemeClr val="dk2"/>
                </a:solidFill>
                <a:latin typeface="Times New Roman" panose="02020603050405020304" pitchFamily="18" charset="0"/>
                <a:ea typeface="Times New Roman"/>
                <a:cs typeface="Times New Roman" panose="02020603050405020304" pitchFamily="18" charset="0"/>
                <a:sym typeface="Times New Roman"/>
              </a:rPr>
              <a:t>- In our body we have </a:t>
            </a:r>
            <a:r>
              <a:rPr lang="en-US" sz="1600" b="0" i="0" dirty="0">
                <a:solidFill>
                  <a:srgbClr val="040C28"/>
                </a:solidFill>
                <a:effectLst/>
                <a:latin typeface="Times New Roman" panose="02020603050405020304" pitchFamily="18" charset="0"/>
                <a:cs typeface="Times New Roman" panose="02020603050405020304" pitchFamily="18" charset="0"/>
              </a:rPr>
              <a:t>trillions of cells.</a:t>
            </a:r>
            <a:endPar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lvl="0" algn="l" rtl="0">
              <a:lnSpc>
                <a:spcPct val="150000"/>
              </a:lnSpc>
              <a:spcBef>
                <a:spcPts val="0"/>
              </a:spcBef>
              <a:spcAft>
                <a:spcPts val="0"/>
              </a:spcAft>
              <a:buSzPts val="1600"/>
            </a:pPr>
            <a:r>
              <a:rPr lang="en-US" sz="1600" dirty="0">
                <a:solidFill>
                  <a:srgbClr val="202124"/>
                </a:solidFill>
                <a:latin typeface="Times New Roman"/>
                <a:ea typeface="Times New Roman"/>
                <a:cs typeface="Times New Roman"/>
                <a:sym typeface="Times New Roman"/>
              </a:rPr>
              <a:t>- Each cell has millions of  DNA.</a:t>
            </a:r>
          </a:p>
          <a:p>
            <a:pPr lvl="0" algn="l" rtl="0">
              <a:lnSpc>
                <a:spcPct val="150000"/>
              </a:lnSpc>
              <a:spcBef>
                <a:spcPts val="0"/>
              </a:spcBef>
              <a:spcAft>
                <a:spcPts val="0"/>
              </a:spcAft>
              <a:buSzPts val="1600"/>
            </a:pPr>
            <a:r>
              <a:rPr lang="en-US" sz="1600" dirty="0">
                <a:solidFill>
                  <a:schemeClr val="dk2"/>
                </a:solidFill>
                <a:latin typeface="Times New Roman"/>
                <a:ea typeface="Times New Roman"/>
                <a:cs typeface="Times New Roman"/>
                <a:sym typeface="Times New Roman"/>
              </a:rPr>
              <a:t>- Each group of DNA forms genes which </a:t>
            </a:r>
            <a:r>
              <a:rPr lang="en-US" sz="1600" b="0" i="0" dirty="0">
                <a:solidFill>
                  <a:srgbClr val="040C28"/>
                </a:solidFill>
                <a:effectLst/>
                <a:latin typeface="Times New Roman" panose="02020603050405020304" pitchFamily="18" charset="0"/>
                <a:cs typeface="Times New Roman" panose="02020603050405020304" pitchFamily="18" charset="0"/>
              </a:rPr>
              <a:t>carry instructions that tell your cells how to work and grow</a:t>
            </a:r>
            <a:endParaRPr lang="en-US" sz="1600" dirty="0">
              <a:solidFill>
                <a:schemeClr val="dk2"/>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2" descr="Genetics (for Parents) - Nemours KidsHealth">
            <a:extLst>
              <a:ext uri="{FF2B5EF4-FFF2-40B4-BE49-F238E27FC236}">
                <a16:creationId xmlns:a16="http://schemas.microsoft.com/office/drawing/2014/main" id="{D5C58268-8BCF-0F41-8E30-8054F98494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560" b="1073"/>
          <a:stretch/>
        </p:blipFill>
        <p:spPr bwMode="auto">
          <a:xfrm>
            <a:off x="5227928" y="1759962"/>
            <a:ext cx="3812164" cy="219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267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85" name="Google Shape;385;p58"/>
          <p:cNvSpPr txBox="1"/>
          <p:nvPr/>
        </p:nvSpPr>
        <p:spPr>
          <a:xfrm>
            <a:off x="776850" y="1260125"/>
            <a:ext cx="8214900" cy="762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t>Storage:</a:t>
            </a:r>
            <a:br>
              <a:rPr lang="en" sz="1600" b="1"/>
            </a:br>
            <a:r>
              <a:rPr lang="en" sz="1350">
                <a:solidFill>
                  <a:srgbClr val="050E17"/>
                </a:solidFill>
                <a:highlight>
                  <a:srgbClr val="F1F2F2"/>
                </a:highlight>
                <a:latin typeface="Roboto"/>
                <a:ea typeface="Roboto"/>
                <a:cs typeface="Roboto"/>
                <a:sym typeface="Roboto"/>
              </a:rPr>
              <a:t>Firebase Storage offers a free quota of 5 GB of data storage. </a:t>
            </a:r>
            <a:endParaRPr sz="1600" b="1"/>
          </a:p>
        </p:txBody>
      </p:sp>
      <p:pic>
        <p:nvPicPr>
          <p:cNvPr id="386" name="Google Shape;386;p58"/>
          <p:cNvPicPr preferRelativeResize="0"/>
          <p:nvPr/>
        </p:nvPicPr>
        <p:blipFill>
          <a:blip r:embed="rId3">
            <a:alphaModFix/>
          </a:blip>
          <a:stretch>
            <a:fillRect/>
          </a:stretch>
        </p:blipFill>
        <p:spPr>
          <a:xfrm>
            <a:off x="152400" y="1997925"/>
            <a:ext cx="8839203" cy="296880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92" name="Google Shape;392;p59"/>
          <p:cNvSpPr txBox="1"/>
          <p:nvPr/>
        </p:nvSpPr>
        <p:spPr>
          <a:xfrm>
            <a:off x="699700" y="1414425"/>
            <a:ext cx="65616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t>Storage</a:t>
            </a:r>
            <a:endParaRPr sz="1600" b="1"/>
          </a:p>
        </p:txBody>
      </p:sp>
      <p:pic>
        <p:nvPicPr>
          <p:cNvPr id="393" name="Google Shape;393;p59"/>
          <p:cNvPicPr preferRelativeResize="0"/>
          <p:nvPr/>
        </p:nvPicPr>
        <p:blipFill>
          <a:blip r:embed="rId3">
            <a:alphaModFix/>
          </a:blip>
          <a:stretch>
            <a:fillRect/>
          </a:stretch>
        </p:blipFill>
        <p:spPr>
          <a:xfrm>
            <a:off x="152400" y="1997925"/>
            <a:ext cx="8839198" cy="291806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399" name="Google Shape;399;p60"/>
          <p:cNvSpPr txBox="1"/>
          <p:nvPr/>
        </p:nvSpPr>
        <p:spPr>
          <a:xfrm>
            <a:off x="699700" y="1260125"/>
            <a:ext cx="65616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t>Storage</a:t>
            </a:r>
            <a:endParaRPr sz="1600" b="1"/>
          </a:p>
        </p:txBody>
      </p:sp>
      <p:pic>
        <p:nvPicPr>
          <p:cNvPr id="400" name="Google Shape;400;p60"/>
          <p:cNvPicPr preferRelativeResize="0"/>
          <p:nvPr/>
        </p:nvPicPr>
        <p:blipFill>
          <a:blip r:embed="rId3">
            <a:alphaModFix/>
          </a:blip>
          <a:stretch>
            <a:fillRect/>
          </a:stretch>
        </p:blipFill>
        <p:spPr>
          <a:xfrm>
            <a:off x="699700" y="1845525"/>
            <a:ext cx="7867723" cy="2993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1"/>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406" name="Google Shape;406;p61"/>
          <p:cNvSpPr txBox="1"/>
          <p:nvPr/>
        </p:nvSpPr>
        <p:spPr>
          <a:xfrm>
            <a:off x="699700" y="1260125"/>
            <a:ext cx="65616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t>Storage</a:t>
            </a:r>
            <a:endParaRPr sz="1600" b="1"/>
          </a:p>
        </p:txBody>
      </p:sp>
      <p:pic>
        <p:nvPicPr>
          <p:cNvPr id="407" name="Google Shape;407;p61"/>
          <p:cNvPicPr preferRelativeResize="0"/>
          <p:nvPr/>
        </p:nvPicPr>
        <p:blipFill>
          <a:blip r:embed="rId3">
            <a:alphaModFix/>
          </a:blip>
          <a:stretch>
            <a:fillRect/>
          </a:stretch>
        </p:blipFill>
        <p:spPr>
          <a:xfrm>
            <a:off x="955075" y="1691225"/>
            <a:ext cx="6832849" cy="33711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2"/>
          <p:cNvSpPr txBox="1">
            <a:spLocks noGrp="1"/>
          </p:cNvSpPr>
          <p:nvPr>
            <p:ph type="ctrTitle"/>
          </p:nvPr>
        </p:nvSpPr>
        <p:spPr>
          <a:xfrm>
            <a:off x="3721500" y="559925"/>
            <a:ext cx="1701000" cy="758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4200"/>
              <a:buNone/>
            </a:pPr>
            <a:r>
              <a:rPr lang="en" sz="2100">
                <a:latin typeface="Times New Roman"/>
                <a:ea typeface="Times New Roman"/>
                <a:cs typeface="Times New Roman"/>
                <a:sym typeface="Times New Roman"/>
              </a:rPr>
              <a:t>Firebase</a:t>
            </a:r>
            <a:endParaRPr sz="2100">
              <a:latin typeface="Times New Roman"/>
              <a:ea typeface="Times New Roman"/>
              <a:cs typeface="Times New Roman"/>
              <a:sym typeface="Times New Roman"/>
            </a:endParaRPr>
          </a:p>
        </p:txBody>
      </p:sp>
      <p:sp>
        <p:nvSpPr>
          <p:cNvPr id="413" name="Google Shape;413;p62"/>
          <p:cNvSpPr txBox="1"/>
          <p:nvPr/>
        </p:nvSpPr>
        <p:spPr>
          <a:xfrm>
            <a:off x="699700" y="1260125"/>
            <a:ext cx="65616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t>Machine Learning</a:t>
            </a:r>
            <a:endParaRPr sz="1600" b="1"/>
          </a:p>
        </p:txBody>
      </p:sp>
      <p:pic>
        <p:nvPicPr>
          <p:cNvPr id="414" name="Google Shape;414;p62"/>
          <p:cNvPicPr preferRelativeResize="0"/>
          <p:nvPr/>
        </p:nvPicPr>
        <p:blipFill>
          <a:blip r:embed="rId3">
            <a:alphaModFix/>
          </a:blip>
          <a:stretch>
            <a:fillRect/>
          </a:stretch>
        </p:blipFill>
        <p:spPr>
          <a:xfrm>
            <a:off x="988225" y="1691225"/>
            <a:ext cx="7885486" cy="31474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3"/>
          <p:cNvSpPr txBox="1">
            <a:spLocks noGrp="1"/>
          </p:cNvSpPr>
          <p:nvPr>
            <p:ph type="ctrTitle"/>
          </p:nvPr>
        </p:nvSpPr>
        <p:spPr>
          <a:xfrm>
            <a:off x="1893750" y="2104400"/>
            <a:ext cx="5568000" cy="203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sz="4800"/>
              <a:t>Implementation</a:t>
            </a:r>
            <a:endParaRPr sz="4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ctrTitle"/>
          </p:nvPr>
        </p:nvSpPr>
        <p:spPr>
          <a:xfrm>
            <a:off x="729450" y="1433425"/>
            <a:ext cx="7688100" cy="4779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60919"/>
              <a:buNone/>
            </a:pPr>
            <a:r>
              <a:rPr lang="en-US" sz="2900" dirty="0">
                <a:solidFill>
                  <a:srgbClr val="000000"/>
                </a:solidFill>
                <a:latin typeface="Times New Roman"/>
                <a:ea typeface="Times New Roman"/>
                <a:cs typeface="Times New Roman"/>
                <a:sym typeface="Times New Roman"/>
              </a:rPr>
              <a:t>Booking Appointments</a:t>
            </a:r>
            <a:endParaRPr lang="en-US" sz="2600" dirty="0">
              <a:latin typeface="Times New Roman"/>
              <a:ea typeface="Times New Roman"/>
              <a:cs typeface="Times New Roman"/>
              <a:sym typeface="Times New Roman"/>
            </a:endParaRPr>
          </a:p>
        </p:txBody>
      </p:sp>
      <p:sp>
        <p:nvSpPr>
          <p:cNvPr id="117" name="Google Shape;117;p18"/>
          <p:cNvSpPr txBox="1">
            <a:spLocks noGrp="1"/>
          </p:cNvSpPr>
          <p:nvPr>
            <p:ph type="subTitle" idx="1"/>
          </p:nvPr>
        </p:nvSpPr>
        <p:spPr>
          <a:xfrm>
            <a:off x="786975" y="1981500"/>
            <a:ext cx="3527400" cy="3035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1000"/>
              </a:spcBef>
              <a:spcAft>
                <a:spcPts val="0"/>
              </a:spcAft>
              <a:buSzPts val="1600"/>
              <a:buNone/>
            </a:pPr>
            <a:r>
              <a:rPr lang="en" sz="1500" b="1" dirty="0">
                <a:solidFill>
                  <a:srgbClr val="000000"/>
                </a:solidFill>
                <a:latin typeface="Times New Roman"/>
                <a:ea typeface="Times New Roman"/>
                <a:cs typeface="Times New Roman"/>
                <a:sym typeface="Times New Roman"/>
              </a:rPr>
              <a:t>we have provided some solutions to most of the problems,by making an application that provide some facilitate for both doctor and patient</a:t>
            </a:r>
            <a:r>
              <a:rPr lang="en" sz="2000" b="1" dirty="0">
                <a:solidFill>
                  <a:srgbClr val="000000"/>
                </a:solidFill>
                <a:latin typeface="Times New Roman"/>
                <a:ea typeface="Times New Roman"/>
                <a:cs typeface="Times New Roman"/>
                <a:sym typeface="Times New Roman"/>
              </a:rPr>
              <a:t>.</a:t>
            </a:r>
            <a:endParaRPr sz="1500" b="1" dirty="0">
              <a:solidFill>
                <a:srgbClr val="000000"/>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1600"/>
              <a:buNone/>
            </a:pPr>
            <a:r>
              <a:rPr lang="en" sz="1500" b="1" dirty="0">
                <a:solidFill>
                  <a:srgbClr val="000000"/>
                </a:solidFill>
                <a:latin typeface="Times New Roman"/>
                <a:ea typeface="Times New Roman"/>
                <a:cs typeface="Times New Roman"/>
                <a:sym typeface="Times New Roman"/>
              </a:rPr>
              <a:t>For patient:</a:t>
            </a:r>
            <a:endParaRPr sz="1500" b="1" dirty="0">
              <a:solidFill>
                <a:srgbClr val="000000"/>
              </a:solidFill>
              <a:latin typeface="Times New Roman"/>
              <a:ea typeface="Times New Roman"/>
              <a:cs typeface="Times New Roman"/>
              <a:sym typeface="Times New Roman"/>
            </a:endParaRPr>
          </a:p>
          <a:p>
            <a:pPr marL="457200" lvl="0" indent="-317500" algn="l" rtl="0">
              <a:lnSpc>
                <a:spcPct val="90000"/>
              </a:lnSpc>
              <a:spcBef>
                <a:spcPts val="1000"/>
              </a:spcBef>
              <a:spcAft>
                <a:spcPts val="0"/>
              </a:spcAft>
              <a:buClr>
                <a:srgbClr val="000000"/>
              </a:buClr>
              <a:buSzPts val="1400"/>
              <a:buFont typeface="Times New Roman"/>
              <a:buChar char="●"/>
            </a:pPr>
            <a:r>
              <a:rPr lang="en" sz="1400" dirty="0">
                <a:solidFill>
                  <a:srgbClr val="000000"/>
                </a:solidFill>
                <a:latin typeface="Times New Roman"/>
                <a:ea typeface="Times New Roman"/>
                <a:cs typeface="Times New Roman"/>
                <a:sym typeface="Times New Roman"/>
              </a:rPr>
              <a:t>Services</a:t>
            </a:r>
            <a:endParaRPr sz="1400" dirty="0">
              <a:solidFill>
                <a:srgbClr val="000000"/>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rgbClr val="000000"/>
              </a:buClr>
              <a:buSzPts val="1400"/>
              <a:buFont typeface="Times New Roman"/>
              <a:buChar char="●"/>
            </a:pPr>
            <a:r>
              <a:rPr lang="en" sz="1400" dirty="0">
                <a:solidFill>
                  <a:srgbClr val="000000"/>
                </a:solidFill>
                <a:latin typeface="Times New Roman"/>
                <a:ea typeface="Times New Roman"/>
                <a:cs typeface="Times New Roman"/>
                <a:sym typeface="Times New Roman"/>
              </a:rPr>
              <a:t>booking online</a:t>
            </a:r>
            <a:endParaRPr sz="1400" dirty="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600"/>
              <a:buNone/>
            </a:pPr>
            <a:endParaRPr dirty="0"/>
          </a:p>
        </p:txBody>
      </p:sp>
      <p:pic>
        <p:nvPicPr>
          <p:cNvPr id="118" name="Google Shape;118;p18"/>
          <p:cNvPicPr preferRelativeResize="0"/>
          <p:nvPr/>
        </p:nvPicPr>
        <p:blipFill>
          <a:blip r:embed="rId3">
            <a:alphaModFix/>
          </a:blip>
          <a:stretch>
            <a:fillRect/>
          </a:stretch>
        </p:blipFill>
        <p:spPr>
          <a:xfrm>
            <a:off x="4564050" y="565650"/>
            <a:ext cx="2126000" cy="4488250"/>
          </a:xfrm>
          <a:prstGeom prst="rect">
            <a:avLst/>
          </a:prstGeom>
          <a:noFill/>
          <a:ln>
            <a:noFill/>
          </a:ln>
        </p:spPr>
      </p:pic>
      <p:pic>
        <p:nvPicPr>
          <p:cNvPr id="119" name="Google Shape;119;p18"/>
          <p:cNvPicPr preferRelativeResize="0"/>
          <p:nvPr/>
        </p:nvPicPr>
        <p:blipFill>
          <a:blip r:embed="rId4">
            <a:alphaModFix/>
          </a:blip>
          <a:stretch>
            <a:fillRect/>
          </a:stretch>
        </p:blipFill>
        <p:spPr>
          <a:xfrm>
            <a:off x="6909925" y="602650"/>
            <a:ext cx="2126000" cy="448824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ctrTitle"/>
          </p:nvPr>
        </p:nvSpPr>
        <p:spPr>
          <a:xfrm>
            <a:off x="729450" y="1322450"/>
            <a:ext cx="3659488" cy="492063"/>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60919"/>
              <a:buNone/>
            </a:pPr>
            <a:r>
              <a:rPr lang="en-US" sz="2900" dirty="0">
                <a:solidFill>
                  <a:srgbClr val="000000"/>
                </a:solidFill>
                <a:latin typeface="Times New Roman"/>
                <a:ea typeface="Times New Roman"/>
                <a:cs typeface="Times New Roman"/>
                <a:sym typeface="Times New Roman"/>
              </a:rPr>
              <a:t>Booking Appointments</a:t>
            </a:r>
            <a:endParaRPr dirty="0">
              <a:latin typeface="Times New Roman"/>
              <a:ea typeface="Times New Roman"/>
              <a:cs typeface="Times New Roman"/>
              <a:sym typeface="Times New Roman"/>
            </a:endParaRPr>
          </a:p>
        </p:txBody>
      </p:sp>
      <p:sp>
        <p:nvSpPr>
          <p:cNvPr id="125" name="Google Shape;125;p19"/>
          <p:cNvSpPr txBox="1">
            <a:spLocks noGrp="1"/>
          </p:cNvSpPr>
          <p:nvPr>
            <p:ph type="subTitle" idx="1"/>
          </p:nvPr>
        </p:nvSpPr>
        <p:spPr>
          <a:xfrm>
            <a:off x="729625" y="1939350"/>
            <a:ext cx="3542700" cy="3049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
                <a:solidFill>
                  <a:schemeClr val="dk2"/>
                </a:solidFill>
                <a:latin typeface="Times New Roman"/>
                <a:ea typeface="Times New Roman"/>
                <a:cs typeface="Times New Roman"/>
                <a:sym typeface="Times New Roman"/>
              </a:rPr>
              <a:t>For organization &amp; management:</a:t>
            </a:r>
            <a:endParaRPr>
              <a:solidFill>
                <a:schemeClr val="dk2"/>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2"/>
              </a:buClr>
              <a:buSzPts val="1600"/>
              <a:buFont typeface="Times New Roman"/>
              <a:buChar char="●"/>
            </a:pPr>
            <a:r>
              <a:rPr lang="en">
                <a:solidFill>
                  <a:schemeClr val="dk2"/>
                </a:solidFill>
                <a:latin typeface="Times New Roman"/>
                <a:ea typeface="Times New Roman"/>
                <a:cs typeface="Times New Roman"/>
                <a:sym typeface="Times New Roman"/>
              </a:rPr>
              <a:t>Appointments</a:t>
            </a:r>
            <a:endParaRPr>
              <a:solidFill>
                <a:schemeClr val="dk2"/>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2"/>
              </a:buClr>
              <a:buSzPts val="1600"/>
              <a:buFont typeface="Times New Roman"/>
              <a:buChar char="●"/>
            </a:pPr>
            <a:r>
              <a:rPr lang="en">
                <a:solidFill>
                  <a:schemeClr val="dk2"/>
                </a:solidFill>
                <a:latin typeface="Times New Roman"/>
                <a:ea typeface="Times New Roman"/>
                <a:cs typeface="Times New Roman"/>
                <a:sym typeface="Times New Roman"/>
              </a:rPr>
              <a:t>Requests</a:t>
            </a:r>
            <a:endParaRPr>
              <a:solidFill>
                <a:schemeClr val="dk2"/>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pic>
        <p:nvPicPr>
          <p:cNvPr id="126" name="Google Shape;126;p19"/>
          <p:cNvPicPr preferRelativeResize="0"/>
          <p:nvPr/>
        </p:nvPicPr>
        <p:blipFill>
          <a:blip r:embed="rId3">
            <a:alphaModFix/>
          </a:blip>
          <a:stretch>
            <a:fillRect/>
          </a:stretch>
        </p:blipFill>
        <p:spPr>
          <a:xfrm>
            <a:off x="4388938" y="521375"/>
            <a:ext cx="2384699" cy="4622126"/>
          </a:xfrm>
          <a:prstGeom prst="rect">
            <a:avLst/>
          </a:prstGeom>
          <a:noFill/>
          <a:ln>
            <a:noFill/>
          </a:ln>
        </p:spPr>
      </p:pic>
      <p:pic>
        <p:nvPicPr>
          <p:cNvPr id="127" name="Google Shape;127;p19"/>
          <p:cNvPicPr preferRelativeResize="0"/>
          <p:nvPr/>
        </p:nvPicPr>
        <p:blipFill>
          <a:blip r:embed="rId4">
            <a:alphaModFix/>
          </a:blip>
          <a:stretch>
            <a:fillRect/>
          </a:stretch>
        </p:blipFill>
        <p:spPr>
          <a:xfrm>
            <a:off x="6890250" y="521375"/>
            <a:ext cx="2253749" cy="462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ctrTitle"/>
          </p:nvPr>
        </p:nvSpPr>
        <p:spPr>
          <a:xfrm>
            <a:off x="356550" y="1322450"/>
            <a:ext cx="7688100" cy="541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60918"/>
              <a:buNone/>
            </a:pPr>
            <a:r>
              <a:rPr lang="en-US" sz="2900" dirty="0">
                <a:solidFill>
                  <a:srgbClr val="000000"/>
                </a:solidFill>
                <a:latin typeface="Times New Roman"/>
                <a:ea typeface="Times New Roman"/>
                <a:cs typeface="Times New Roman"/>
                <a:sym typeface="Times New Roman"/>
              </a:rPr>
              <a:t>Booking Appointments</a:t>
            </a:r>
            <a:endParaRPr dirty="0">
              <a:latin typeface="Times New Roman"/>
              <a:ea typeface="Times New Roman"/>
              <a:cs typeface="Times New Roman"/>
              <a:sym typeface="Times New Roman"/>
            </a:endParaRPr>
          </a:p>
        </p:txBody>
      </p:sp>
      <p:sp>
        <p:nvSpPr>
          <p:cNvPr id="133" name="Google Shape;133;p20"/>
          <p:cNvSpPr txBox="1">
            <a:spLocks noGrp="1"/>
          </p:cNvSpPr>
          <p:nvPr>
            <p:ph type="subTitle" idx="1"/>
          </p:nvPr>
        </p:nvSpPr>
        <p:spPr>
          <a:xfrm>
            <a:off x="356550" y="1952225"/>
            <a:ext cx="3542700" cy="3049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
                <a:solidFill>
                  <a:schemeClr val="dk2"/>
                </a:solidFill>
                <a:latin typeface="Times New Roman"/>
                <a:ea typeface="Times New Roman"/>
                <a:cs typeface="Times New Roman"/>
                <a:sym typeface="Times New Roman"/>
              </a:rPr>
              <a:t>For organization &amp; management:</a:t>
            </a:r>
            <a:endParaRPr>
              <a:solidFill>
                <a:schemeClr val="dk2"/>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2"/>
              </a:buClr>
              <a:buSzPts val="1600"/>
              <a:buFont typeface="Times New Roman"/>
              <a:buChar char="●"/>
            </a:pPr>
            <a:r>
              <a:rPr lang="en">
                <a:solidFill>
                  <a:schemeClr val="dk2"/>
                </a:solidFill>
                <a:latin typeface="Times New Roman"/>
                <a:ea typeface="Times New Roman"/>
                <a:cs typeface="Times New Roman"/>
                <a:sym typeface="Times New Roman"/>
              </a:rPr>
              <a:t>Appointments</a:t>
            </a:r>
            <a:endParaRPr>
              <a:solidFill>
                <a:schemeClr val="dk2"/>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chemeClr val="dk2"/>
              </a:buClr>
              <a:buSzPts val="1600"/>
              <a:buFont typeface="Times New Roman"/>
              <a:buChar char="●"/>
            </a:pPr>
            <a:r>
              <a:rPr lang="en">
                <a:solidFill>
                  <a:schemeClr val="dk2"/>
                </a:solidFill>
                <a:latin typeface="Times New Roman"/>
                <a:ea typeface="Times New Roman"/>
                <a:cs typeface="Times New Roman"/>
                <a:sym typeface="Times New Roman"/>
              </a:rPr>
              <a:t>Requests</a:t>
            </a:r>
            <a:endParaRPr>
              <a:solidFill>
                <a:schemeClr val="dk2"/>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pic>
        <p:nvPicPr>
          <p:cNvPr id="134" name="Google Shape;134;p20"/>
          <p:cNvPicPr preferRelativeResize="0"/>
          <p:nvPr/>
        </p:nvPicPr>
        <p:blipFill rotWithShape="1">
          <a:blip r:embed="rId3">
            <a:alphaModFix/>
          </a:blip>
          <a:srcRect b="45539"/>
          <a:stretch/>
        </p:blipFill>
        <p:spPr>
          <a:xfrm>
            <a:off x="6638625" y="2106550"/>
            <a:ext cx="2447575" cy="1438630"/>
          </a:xfrm>
          <a:prstGeom prst="rect">
            <a:avLst/>
          </a:prstGeom>
          <a:noFill/>
          <a:ln>
            <a:noFill/>
          </a:ln>
        </p:spPr>
      </p:pic>
      <p:pic>
        <p:nvPicPr>
          <p:cNvPr id="135" name="Google Shape;135;p20"/>
          <p:cNvPicPr preferRelativeResize="0"/>
          <p:nvPr/>
        </p:nvPicPr>
        <p:blipFill>
          <a:blip r:embed="rId4">
            <a:alphaModFix/>
          </a:blip>
          <a:stretch>
            <a:fillRect/>
          </a:stretch>
        </p:blipFill>
        <p:spPr>
          <a:xfrm>
            <a:off x="4216775" y="508225"/>
            <a:ext cx="2344700" cy="46352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ctrTitle"/>
          </p:nvPr>
        </p:nvSpPr>
        <p:spPr>
          <a:xfrm>
            <a:off x="330825" y="1322450"/>
            <a:ext cx="3800775" cy="490399"/>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60919"/>
              <a:buNone/>
            </a:pPr>
            <a:r>
              <a:rPr lang="en-US" sz="2900" dirty="0">
                <a:solidFill>
                  <a:srgbClr val="000000"/>
                </a:solidFill>
                <a:latin typeface="Times New Roman"/>
                <a:ea typeface="Times New Roman"/>
                <a:cs typeface="Times New Roman"/>
                <a:sym typeface="Times New Roman"/>
              </a:rPr>
              <a:t>Diagnosis &amp; Treatments</a:t>
            </a:r>
            <a:endParaRPr dirty="0">
              <a:latin typeface="Times New Roman"/>
              <a:ea typeface="Times New Roman"/>
              <a:cs typeface="Times New Roman"/>
              <a:sym typeface="Times New Roman"/>
            </a:endParaRPr>
          </a:p>
        </p:txBody>
      </p:sp>
      <p:sp>
        <p:nvSpPr>
          <p:cNvPr id="141" name="Google Shape;141;p21"/>
          <p:cNvSpPr txBox="1">
            <a:spLocks noGrp="1"/>
          </p:cNvSpPr>
          <p:nvPr>
            <p:ph type="subTitle" idx="1"/>
          </p:nvPr>
        </p:nvSpPr>
        <p:spPr>
          <a:xfrm>
            <a:off x="828000" y="1995575"/>
            <a:ext cx="3303600" cy="29652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1000"/>
              </a:spcBef>
              <a:spcAft>
                <a:spcPts val="0"/>
              </a:spcAft>
              <a:buSzPts val="1600"/>
              <a:buNone/>
            </a:pPr>
            <a:r>
              <a:rPr lang="en" sz="1500" b="1" dirty="0">
                <a:solidFill>
                  <a:srgbClr val="000000"/>
                </a:solidFill>
                <a:latin typeface="Times New Roman"/>
                <a:ea typeface="Times New Roman"/>
                <a:cs typeface="Times New Roman"/>
                <a:sym typeface="Times New Roman"/>
              </a:rPr>
              <a:t>For doctor:</a:t>
            </a:r>
            <a:endParaRPr sz="1500" b="1" dirty="0">
              <a:solidFill>
                <a:srgbClr val="000000"/>
              </a:solidFill>
              <a:latin typeface="Times New Roman"/>
              <a:ea typeface="Times New Roman"/>
              <a:cs typeface="Times New Roman"/>
              <a:sym typeface="Times New Roman"/>
            </a:endParaRPr>
          </a:p>
          <a:p>
            <a:pPr marL="457200" lvl="0" indent="-317500" algn="l" rtl="0">
              <a:lnSpc>
                <a:spcPct val="90000"/>
              </a:lnSpc>
              <a:spcBef>
                <a:spcPts val="1000"/>
              </a:spcBef>
              <a:spcAft>
                <a:spcPts val="0"/>
              </a:spcAft>
              <a:buClr>
                <a:srgbClr val="000000"/>
              </a:buClr>
              <a:buSzPts val="1400"/>
              <a:buFont typeface="Times New Roman"/>
              <a:buChar char="●"/>
            </a:pPr>
            <a:r>
              <a:rPr lang="en-US" sz="1400" dirty="0">
                <a:solidFill>
                  <a:srgbClr val="000000"/>
                </a:solidFill>
                <a:latin typeface="Times New Roman"/>
                <a:ea typeface="Times New Roman"/>
                <a:cs typeface="Times New Roman"/>
                <a:sym typeface="Times New Roman"/>
              </a:rPr>
              <a:t>Use prediction model to predict drug effectiveness</a:t>
            </a:r>
          </a:p>
          <a:p>
            <a:pPr marL="457200" lvl="0" indent="0" algn="l" rtl="0">
              <a:lnSpc>
                <a:spcPct val="90000"/>
              </a:lnSpc>
              <a:spcBef>
                <a:spcPts val="1000"/>
              </a:spcBef>
              <a:spcAft>
                <a:spcPts val="0"/>
              </a:spcAft>
              <a:buSzPts val="1600"/>
              <a:buNone/>
            </a:pPr>
            <a:endParaRPr sz="1400" dirty="0">
              <a:solidFill>
                <a:srgbClr val="000000"/>
              </a:solidFill>
            </a:endParaRPr>
          </a:p>
          <a:p>
            <a:pPr marL="0" lvl="0" indent="0" algn="l" rtl="0">
              <a:lnSpc>
                <a:spcPct val="100000"/>
              </a:lnSpc>
              <a:spcBef>
                <a:spcPts val="0"/>
              </a:spcBef>
              <a:spcAft>
                <a:spcPts val="0"/>
              </a:spcAft>
              <a:buSzPts val="1600"/>
              <a:buNone/>
            </a:pPr>
            <a:endParaRPr dirty="0"/>
          </a:p>
        </p:txBody>
      </p:sp>
      <p:pic>
        <p:nvPicPr>
          <p:cNvPr id="142" name="Google Shape;142;p21"/>
          <p:cNvPicPr preferRelativeResize="0"/>
          <p:nvPr/>
        </p:nvPicPr>
        <p:blipFill>
          <a:blip r:embed="rId3">
            <a:alphaModFix/>
          </a:blip>
          <a:stretch>
            <a:fillRect/>
          </a:stretch>
        </p:blipFill>
        <p:spPr>
          <a:xfrm>
            <a:off x="4118700" y="542400"/>
            <a:ext cx="2461849" cy="4601101"/>
          </a:xfrm>
          <a:prstGeom prst="rect">
            <a:avLst/>
          </a:prstGeom>
          <a:noFill/>
          <a:ln>
            <a:noFill/>
          </a:ln>
        </p:spPr>
      </p:pic>
      <p:pic>
        <p:nvPicPr>
          <p:cNvPr id="143" name="Google Shape;143;p21"/>
          <p:cNvPicPr preferRelativeResize="0"/>
          <p:nvPr/>
        </p:nvPicPr>
        <p:blipFill>
          <a:blip r:embed="rId4">
            <a:alphaModFix/>
          </a:blip>
          <a:stretch>
            <a:fillRect/>
          </a:stretch>
        </p:blipFill>
        <p:spPr>
          <a:xfrm>
            <a:off x="6644825" y="542400"/>
            <a:ext cx="2436401" cy="4601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5"/>
          <p:cNvSpPr txBox="1">
            <a:spLocks noGrp="1"/>
          </p:cNvSpPr>
          <p:nvPr>
            <p:ph type="ctrTitle"/>
          </p:nvPr>
        </p:nvSpPr>
        <p:spPr>
          <a:xfrm>
            <a:off x="1856262" y="979550"/>
            <a:ext cx="5173188" cy="5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ct val="111111"/>
              <a:buNone/>
            </a:pPr>
            <a:r>
              <a:rPr lang="en" sz="2400" dirty="0"/>
              <a:t>Normal Cell to Cancer Cell</a:t>
            </a:r>
            <a:endParaRPr sz="2400" dirty="0"/>
          </a:p>
        </p:txBody>
      </p:sp>
      <p:pic>
        <p:nvPicPr>
          <p:cNvPr id="1026" name="Picture 2" descr="Free Vector | Diagram showing normal cell and cancer cell">
            <a:extLst>
              <a:ext uri="{FF2B5EF4-FFF2-40B4-BE49-F238E27FC236}">
                <a16:creationId xmlns:a16="http://schemas.microsoft.com/office/drawing/2014/main" id="{D2470D1C-02D9-0F8C-CF92-9E55C969F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726" y="1579420"/>
            <a:ext cx="3118643" cy="34497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A6437B-5848-5035-8A0F-F1325F3C5BB6}"/>
              </a:ext>
            </a:extLst>
          </p:cNvPr>
          <p:cNvSpPr txBox="1"/>
          <p:nvPr/>
        </p:nvSpPr>
        <p:spPr>
          <a:xfrm>
            <a:off x="564356" y="1846302"/>
            <a:ext cx="4572000" cy="2408160"/>
          </a:xfrm>
          <a:prstGeom prst="rect">
            <a:avLst/>
          </a:prstGeom>
          <a:noFill/>
        </p:spPr>
        <p:txBody>
          <a:bodyPr wrap="square">
            <a:spAutoFit/>
          </a:bodyPr>
          <a:lstStyle/>
          <a:p>
            <a:pPr marL="0" lvl="0" indent="0" algn="l" rtl="0">
              <a:lnSpc>
                <a:spcPct val="150000"/>
              </a:lnSpc>
              <a:spcBef>
                <a:spcPts val="0"/>
              </a:spcBef>
              <a:spcAft>
                <a:spcPts val="0"/>
              </a:spcAft>
              <a:buSzPts val="1600"/>
              <a:buNone/>
            </a:pPr>
            <a:r>
              <a:rPr lang="en-US" sz="1600" dirty="0">
                <a:solidFill>
                  <a:schemeClr val="dk2"/>
                </a:solidFill>
                <a:latin typeface="Times New Roman"/>
                <a:ea typeface="Times New Roman"/>
                <a:cs typeface="Times New Roman"/>
                <a:sym typeface="Times New Roman"/>
              </a:rPr>
              <a:t>-</a:t>
            </a:r>
            <a:r>
              <a:rPr lang="en-US" sz="1600" b="1" dirty="0">
                <a:solidFill>
                  <a:srgbClr val="000000"/>
                </a:solidFill>
                <a:latin typeface="Times New Roman"/>
                <a:ea typeface="Times New Roman"/>
                <a:cs typeface="Times New Roman"/>
                <a:sym typeface="Times New Roman"/>
              </a:rPr>
              <a:t>Cancer:</a:t>
            </a:r>
            <a:r>
              <a:rPr lang="en-US" sz="1600" dirty="0">
                <a:solidFill>
                  <a:srgbClr val="000000"/>
                </a:solidFill>
                <a:latin typeface="Times New Roman"/>
                <a:ea typeface="Times New Roman"/>
                <a:cs typeface="Times New Roman"/>
                <a:sym typeface="Times New Roman"/>
              </a:rPr>
              <a:t> any disease among many diseases characterized by the development of abnormal cells that divide uncontrollably.</a:t>
            </a:r>
            <a:endParaRPr lang="en-US" sz="1600" dirty="0">
              <a:solidFill>
                <a:schemeClr val="dk2"/>
              </a:solidFill>
              <a:latin typeface="Times New Roman"/>
              <a:ea typeface="Times New Roman"/>
              <a:cs typeface="Times New Roman"/>
              <a:sym typeface="Times New Roman"/>
            </a:endParaRPr>
          </a:p>
          <a:p>
            <a:pPr marL="0" lvl="0" indent="0" algn="l" rtl="0">
              <a:lnSpc>
                <a:spcPct val="150000"/>
              </a:lnSpc>
              <a:spcBef>
                <a:spcPts val="0"/>
              </a:spcBef>
              <a:spcAft>
                <a:spcPts val="0"/>
              </a:spcAft>
              <a:buSzPts val="1600"/>
              <a:buNone/>
            </a:pPr>
            <a:endParaRPr lang="en-US" sz="1200" dirty="0">
              <a:solidFill>
                <a:srgbClr val="000000"/>
              </a:solidFill>
              <a:latin typeface="Times New Roman"/>
              <a:ea typeface="Times New Roman"/>
              <a:cs typeface="Times New Roman"/>
              <a:sym typeface="Times New Roman"/>
            </a:endParaRPr>
          </a:p>
          <a:p>
            <a:pPr marL="0" lvl="0" indent="0" algn="l" rtl="0">
              <a:lnSpc>
                <a:spcPct val="150000"/>
              </a:lnSpc>
              <a:spcBef>
                <a:spcPts val="0"/>
              </a:spcBef>
              <a:spcAft>
                <a:spcPts val="0"/>
              </a:spcAft>
              <a:buSzPts val="1600"/>
              <a:buNone/>
            </a:pPr>
            <a:r>
              <a:rPr lang="en-US" dirty="0">
                <a:solidFill>
                  <a:schemeClr val="dk2"/>
                </a:solidFill>
                <a:latin typeface="Times New Roman"/>
                <a:ea typeface="Times New Roman"/>
                <a:cs typeface="Times New Roman"/>
                <a:sym typeface="Times New Roman"/>
              </a:rPr>
              <a:t>- </a:t>
            </a:r>
            <a:r>
              <a:rPr lang="en-US" dirty="0">
                <a:solidFill>
                  <a:srgbClr val="202124"/>
                </a:solidFill>
                <a:latin typeface="Times New Roman"/>
                <a:ea typeface="Times New Roman"/>
                <a:cs typeface="Times New Roman"/>
                <a:sym typeface="Times New Roman"/>
              </a:rPr>
              <a:t>Cancer is a major cause of death worldwide and is the leading cause of death for 10 million people, or approximately one death in every 6 deaths.</a:t>
            </a:r>
            <a:endParaRPr lang="en-US"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980634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ctrTitle"/>
          </p:nvPr>
        </p:nvSpPr>
        <p:spPr>
          <a:xfrm>
            <a:off x="729450" y="1322450"/>
            <a:ext cx="7688100" cy="630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US" sz="2900" dirty="0">
                <a:solidFill>
                  <a:srgbClr val="000000"/>
                </a:solidFill>
                <a:latin typeface="Times New Roman"/>
                <a:ea typeface="Times New Roman"/>
                <a:cs typeface="Times New Roman"/>
                <a:sym typeface="Times New Roman"/>
              </a:rPr>
              <a:t>Diagnosis &amp; Treatments</a:t>
            </a:r>
            <a:endParaRPr dirty="0">
              <a:latin typeface="Times New Roman"/>
              <a:ea typeface="Times New Roman"/>
              <a:cs typeface="Times New Roman"/>
              <a:sym typeface="Times New Roman"/>
            </a:endParaRPr>
          </a:p>
        </p:txBody>
      </p:sp>
      <p:sp>
        <p:nvSpPr>
          <p:cNvPr id="149" name="Google Shape;149;p22"/>
          <p:cNvSpPr txBox="1">
            <a:spLocks noGrp="1"/>
          </p:cNvSpPr>
          <p:nvPr>
            <p:ph type="subTitle" idx="1"/>
          </p:nvPr>
        </p:nvSpPr>
        <p:spPr>
          <a:xfrm>
            <a:off x="729450" y="1953350"/>
            <a:ext cx="8236500" cy="30918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1000"/>
              </a:spcBef>
              <a:spcAft>
                <a:spcPts val="0"/>
              </a:spcAft>
              <a:buSzPts val="1600"/>
              <a:buNone/>
            </a:pPr>
            <a:r>
              <a:rPr lang="en" sz="1500" b="1">
                <a:solidFill>
                  <a:srgbClr val="000000"/>
                </a:solidFill>
              </a:rPr>
              <a:t>For doctor:</a:t>
            </a:r>
            <a:endParaRPr sz="1400">
              <a:solidFill>
                <a:srgbClr val="000000"/>
              </a:solidFill>
            </a:endParaRPr>
          </a:p>
          <a:p>
            <a:pPr marL="457200" lvl="0" indent="-355600" algn="l" rtl="0">
              <a:lnSpc>
                <a:spcPct val="90000"/>
              </a:lnSpc>
              <a:spcBef>
                <a:spcPts val="1000"/>
              </a:spcBef>
              <a:spcAft>
                <a:spcPts val="0"/>
              </a:spcAft>
              <a:buClr>
                <a:srgbClr val="000000"/>
              </a:buClr>
              <a:buSzPts val="2000"/>
              <a:buFont typeface="Arial"/>
              <a:buChar char="●"/>
            </a:pPr>
            <a:r>
              <a:rPr lang="en" sz="1400">
                <a:solidFill>
                  <a:srgbClr val="000000"/>
                </a:solidFill>
              </a:rPr>
              <a:t>Machine model</a:t>
            </a:r>
            <a:r>
              <a:rPr lang="en"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marL="0" lvl="0" indent="0" algn="l" rtl="0">
              <a:lnSpc>
                <a:spcPct val="100000"/>
              </a:lnSpc>
              <a:spcBef>
                <a:spcPts val="0"/>
              </a:spcBef>
              <a:spcAft>
                <a:spcPts val="0"/>
              </a:spcAft>
              <a:buSzPts val="1600"/>
              <a:buNone/>
            </a:pPr>
            <a:endParaRPr>
              <a:latin typeface="Times New Roman"/>
              <a:ea typeface="Times New Roman"/>
              <a:cs typeface="Times New Roman"/>
              <a:sym typeface="Times New Roman"/>
            </a:endParaRPr>
          </a:p>
        </p:txBody>
      </p:sp>
      <p:pic>
        <p:nvPicPr>
          <p:cNvPr id="150" name="Google Shape;150;p22"/>
          <p:cNvPicPr preferRelativeResize="0"/>
          <p:nvPr/>
        </p:nvPicPr>
        <p:blipFill>
          <a:blip r:embed="rId3">
            <a:alphaModFix/>
          </a:blip>
          <a:stretch>
            <a:fillRect/>
          </a:stretch>
        </p:blipFill>
        <p:spPr>
          <a:xfrm>
            <a:off x="5552650" y="534225"/>
            <a:ext cx="2436401" cy="4609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ctrTitle"/>
          </p:nvPr>
        </p:nvSpPr>
        <p:spPr>
          <a:xfrm>
            <a:off x="729450" y="1322450"/>
            <a:ext cx="7688100" cy="630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US" sz="2900" dirty="0">
                <a:solidFill>
                  <a:srgbClr val="000000"/>
                </a:solidFill>
                <a:latin typeface="Times New Roman"/>
                <a:ea typeface="Times New Roman"/>
                <a:cs typeface="Times New Roman"/>
                <a:sym typeface="Times New Roman"/>
              </a:rPr>
              <a:t>Paper Records</a:t>
            </a:r>
          </a:p>
        </p:txBody>
      </p:sp>
      <p:sp>
        <p:nvSpPr>
          <p:cNvPr id="149" name="Google Shape;149;p22"/>
          <p:cNvSpPr txBox="1">
            <a:spLocks noGrp="1"/>
          </p:cNvSpPr>
          <p:nvPr>
            <p:ph type="subTitle" idx="1"/>
          </p:nvPr>
        </p:nvSpPr>
        <p:spPr>
          <a:xfrm>
            <a:off x="729450" y="1953350"/>
            <a:ext cx="8236500" cy="30918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1000"/>
              </a:spcBef>
              <a:spcAft>
                <a:spcPts val="0"/>
              </a:spcAft>
              <a:buSzPts val="1600"/>
              <a:buNone/>
            </a:pPr>
            <a:r>
              <a:rPr lang="en" sz="1500" b="1" dirty="0">
                <a:solidFill>
                  <a:srgbClr val="000000"/>
                </a:solidFill>
              </a:rPr>
              <a:t>For doctor:</a:t>
            </a:r>
            <a:endParaRPr sz="1400" dirty="0">
              <a:solidFill>
                <a:srgbClr val="000000"/>
              </a:solidFill>
            </a:endParaRPr>
          </a:p>
          <a:p>
            <a:pPr marL="457200" lvl="0" indent="-355600" algn="l" rtl="0">
              <a:lnSpc>
                <a:spcPct val="90000"/>
              </a:lnSpc>
              <a:spcBef>
                <a:spcPts val="1000"/>
              </a:spcBef>
              <a:spcAft>
                <a:spcPts val="0"/>
              </a:spcAft>
              <a:buClr>
                <a:srgbClr val="000000"/>
              </a:buClr>
              <a:buSzPts val="2000"/>
              <a:buFont typeface="Arial"/>
              <a:buChar char="●"/>
            </a:pPr>
            <a:r>
              <a:rPr lang="en-US" sz="1400" dirty="0">
                <a:solidFill>
                  <a:srgbClr val="000000"/>
                </a:solidFill>
              </a:rPr>
              <a:t>All patient records became digital.</a:t>
            </a:r>
            <a:endParaRPr sz="2000"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600"/>
              <a:buNone/>
            </a:pPr>
            <a:endParaRPr dirty="0">
              <a:latin typeface="Times New Roman"/>
              <a:ea typeface="Times New Roman"/>
              <a:cs typeface="Times New Roman"/>
              <a:sym typeface="Times New Roman"/>
            </a:endParaRPr>
          </a:p>
        </p:txBody>
      </p:sp>
      <p:pic>
        <p:nvPicPr>
          <p:cNvPr id="3" name="Picture 2" descr="A screenshot of a phone&#10;&#10;Description automatically generated">
            <a:extLst>
              <a:ext uri="{FF2B5EF4-FFF2-40B4-BE49-F238E27FC236}">
                <a16:creationId xmlns:a16="http://schemas.microsoft.com/office/drawing/2014/main" id="{1E237DEC-565B-4680-C84F-A9E2BE544B6A}"/>
              </a:ext>
            </a:extLst>
          </p:cNvPr>
          <p:cNvPicPr>
            <a:picLocks noChangeAspect="1"/>
          </p:cNvPicPr>
          <p:nvPr/>
        </p:nvPicPr>
        <p:blipFill>
          <a:blip r:embed="rId3"/>
          <a:stretch>
            <a:fillRect/>
          </a:stretch>
        </p:blipFill>
        <p:spPr>
          <a:xfrm>
            <a:off x="5678427" y="594375"/>
            <a:ext cx="2108262" cy="4450775"/>
          </a:xfrm>
          <a:prstGeom prst="rect">
            <a:avLst/>
          </a:prstGeom>
        </p:spPr>
      </p:pic>
    </p:spTree>
    <p:extLst>
      <p:ext uri="{BB962C8B-B14F-4D97-AF65-F5344CB8AC3E}">
        <p14:creationId xmlns:p14="http://schemas.microsoft.com/office/powerpoint/2010/main" val="3085698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4"/>
          <p:cNvSpPr txBox="1">
            <a:spLocks noGrp="1"/>
          </p:cNvSpPr>
          <p:nvPr>
            <p:ph type="ctrTitle"/>
          </p:nvPr>
        </p:nvSpPr>
        <p:spPr>
          <a:xfrm>
            <a:off x="3142457" y="357038"/>
            <a:ext cx="2108700" cy="834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sz="3900" dirty="0"/>
              <a:t>Patient</a:t>
            </a:r>
            <a:endParaRPr sz="3900" dirty="0"/>
          </a:p>
        </p:txBody>
      </p:sp>
      <p:pic>
        <p:nvPicPr>
          <p:cNvPr id="3" name="video5807896073208860691">
            <a:hlinkClick r:id="" action="ppaction://media"/>
            <a:extLst>
              <a:ext uri="{FF2B5EF4-FFF2-40B4-BE49-F238E27FC236}">
                <a16:creationId xmlns:a16="http://schemas.microsoft.com/office/drawing/2014/main" id="{09CCEFA6-D002-B178-26DD-8B71A72D6D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42457" y="993312"/>
            <a:ext cx="1880394" cy="41501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4"/>
          <p:cNvSpPr txBox="1">
            <a:spLocks noGrp="1"/>
          </p:cNvSpPr>
          <p:nvPr>
            <p:ph type="ctrTitle"/>
          </p:nvPr>
        </p:nvSpPr>
        <p:spPr>
          <a:xfrm>
            <a:off x="3102468" y="314324"/>
            <a:ext cx="2108700" cy="6341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4200"/>
              <a:buNone/>
            </a:pPr>
            <a:r>
              <a:rPr lang="en" sz="3900" dirty="0"/>
              <a:t>Admin</a:t>
            </a:r>
            <a:endParaRPr sz="3900" dirty="0"/>
          </a:p>
        </p:txBody>
      </p:sp>
      <p:pic>
        <p:nvPicPr>
          <p:cNvPr id="2" name="WhatsApp Video 2023-06-21 at 19.14.37">
            <a:hlinkClick r:id="" action="ppaction://media"/>
            <a:extLst>
              <a:ext uri="{FF2B5EF4-FFF2-40B4-BE49-F238E27FC236}">
                <a16:creationId xmlns:a16="http://schemas.microsoft.com/office/drawing/2014/main" id="{C0DA13C0-6A26-9611-A949-B306AB4E9C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1025" y="963612"/>
            <a:ext cx="1791000" cy="3865564"/>
          </a:xfrm>
          <a:prstGeom prst="rect">
            <a:avLst/>
          </a:prstGeom>
        </p:spPr>
      </p:pic>
    </p:spTree>
    <p:extLst>
      <p:ext uri="{BB962C8B-B14F-4D97-AF65-F5344CB8AC3E}">
        <p14:creationId xmlns:p14="http://schemas.microsoft.com/office/powerpoint/2010/main" val="262534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5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4"/>
          <p:cNvSpPr txBox="1">
            <a:spLocks noGrp="1"/>
          </p:cNvSpPr>
          <p:nvPr>
            <p:ph type="ctrTitle"/>
          </p:nvPr>
        </p:nvSpPr>
        <p:spPr>
          <a:xfrm>
            <a:off x="3202482" y="342750"/>
            <a:ext cx="2108700" cy="834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sz="3900" dirty="0"/>
              <a:t>Doctor</a:t>
            </a:r>
            <a:endParaRPr sz="3900" dirty="0"/>
          </a:p>
        </p:txBody>
      </p:sp>
      <p:pic>
        <p:nvPicPr>
          <p:cNvPr id="3" name="WhatsApp Video 2023-06-21 at 18.38.45">
            <a:hlinkClick r:id="" action="ppaction://media"/>
            <a:extLst>
              <a:ext uri="{FF2B5EF4-FFF2-40B4-BE49-F238E27FC236}">
                <a16:creationId xmlns:a16="http://schemas.microsoft.com/office/drawing/2014/main" id="{22E51D0C-F3C5-25B9-4923-37DEFB41A7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91682" y="1046300"/>
            <a:ext cx="1808956" cy="3904319"/>
          </a:xfrm>
          <a:prstGeom prst="rect">
            <a:avLst/>
          </a:prstGeom>
        </p:spPr>
      </p:pic>
    </p:spTree>
    <p:extLst>
      <p:ext uri="{BB962C8B-B14F-4D97-AF65-F5344CB8AC3E}">
        <p14:creationId xmlns:p14="http://schemas.microsoft.com/office/powerpoint/2010/main" val="178986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7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5"/>
          <p:cNvSpPr txBox="1">
            <a:spLocks noGrp="1"/>
          </p:cNvSpPr>
          <p:nvPr>
            <p:ph type="ctrTitle"/>
          </p:nvPr>
        </p:nvSpPr>
        <p:spPr>
          <a:xfrm>
            <a:off x="217800" y="1268600"/>
            <a:ext cx="5276400" cy="7701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0000"/>
              <a:buNone/>
            </a:pPr>
            <a:r>
              <a:rPr lang="en" dirty="0">
                <a:latin typeface="Times New Roman" panose="02020603050405020304" pitchFamily="18" charset="0"/>
                <a:cs typeface="Times New Roman" panose="02020603050405020304" pitchFamily="18" charset="0"/>
              </a:rPr>
              <a:t>Future Work:</a:t>
            </a:r>
            <a:endParaRPr dirty="0">
              <a:latin typeface="Times New Roman" panose="02020603050405020304" pitchFamily="18" charset="0"/>
              <a:cs typeface="Times New Roman" panose="02020603050405020304" pitchFamily="18" charset="0"/>
            </a:endParaRPr>
          </a:p>
        </p:txBody>
      </p:sp>
      <p:sp>
        <p:nvSpPr>
          <p:cNvPr id="430" name="Google Shape;430;p65"/>
          <p:cNvSpPr txBox="1">
            <a:spLocks noGrp="1"/>
          </p:cNvSpPr>
          <p:nvPr>
            <p:ph type="ctrTitle" idx="4294967295"/>
          </p:nvPr>
        </p:nvSpPr>
        <p:spPr>
          <a:xfrm>
            <a:off x="217800" y="2236788"/>
            <a:ext cx="9000813" cy="1884362"/>
          </a:xfrm>
          <a:prstGeom prst="rect">
            <a:avLst/>
          </a:prstGeom>
          <a:noFill/>
          <a:ln>
            <a:noFill/>
          </a:ln>
        </p:spPr>
        <p:txBody>
          <a:bodyPr spcFirstLastPara="1" wrap="square" lIns="91425" tIns="91425" rIns="91425" bIns="91425" anchor="t" anchorCtr="0">
            <a:normAutofit fontScale="90000"/>
          </a:bodyPr>
          <a:lstStyle/>
          <a:p>
            <a:pPr marL="457200" lvl="0" indent="-355600" algn="l" rtl="0">
              <a:lnSpc>
                <a:spcPct val="150000"/>
              </a:lnSpc>
              <a:spcBef>
                <a:spcPts val="0"/>
              </a:spcBef>
              <a:spcAft>
                <a:spcPts val="0"/>
              </a:spcAft>
              <a:buSzPts val="2000"/>
              <a:buAutoNum type="arabicParenR"/>
            </a:pPr>
            <a:r>
              <a:rPr lang="en" sz="1800" b="0" dirty="0">
                <a:latin typeface="Times New Roman" panose="02020603050405020304" pitchFamily="18" charset="0"/>
                <a:cs typeface="Times New Roman" panose="02020603050405020304" pitchFamily="18" charset="0"/>
              </a:rPr>
              <a:t>Add chat in app to facilitate communication between doctor &amp; patient.</a:t>
            </a:r>
            <a:endParaRPr sz="1800" b="0" dirty="0">
              <a:latin typeface="Times New Roman" panose="02020603050405020304" pitchFamily="18" charset="0"/>
              <a:cs typeface="Times New Roman" panose="02020603050405020304" pitchFamily="18" charset="0"/>
            </a:endParaRPr>
          </a:p>
          <a:p>
            <a:pPr marL="457200" lvl="0" indent="-355600" algn="l" rtl="0">
              <a:lnSpc>
                <a:spcPct val="150000"/>
              </a:lnSpc>
              <a:spcBef>
                <a:spcPts val="0"/>
              </a:spcBef>
              <a:spcAft>
                <a:spcPts val="0"/>
              </a:spcAft>
              <a:buSzPts val="2000"/>
              <a:buAutoNum type="arabicParenR"/>
            </a:pPr>
            <a:r>
              <a:rPr lang="en" sz="1800" b="0" dirty="0">
                <a:latin typeface="Times New Roman" panose="02020603050405020304" pitchFamily="18" charset="0"/>
                <a:cs typeface="Times New Roman" panose="02020603050405020304" pitchFamily="18" charset="0"/>
              </a:rPr>
              <a:t>Uploading the app to server and publish it.</a:t>
            </a:r>
            <a:endParaRPr sz="1800" b="0" dirty="0">
              <a:latin typeface="Times New Roman" panose="02020603050405020304" pitchFamily="18" charset="0"/>
              <a:cs typeface="Times New Roman" panose="02020603050405020304" pitchFamily="18" charset="0"/>
            </a:endParaRPr>
          </a:p>
          <a:p>
            <a:pPr marL="101600" lvl="0" algn="l" rtl="0">
              <a:lnSpc>
                <a:spcPct val="150000"/>
              </a:lnSpc>
              <a:spcBef>
                <a:spcPts val="0"/>
              </a:spcBef>
              <a:spcAft>
                <a:spcPts val="0"/>
              </a:spcAft>
              <a:buSzPts val="2000"/>
            </a:pPr>
            <a:r>
              <a:rPr lang="en" sz="2000" b="0" dirty="0">
                <a:latin typeface="Times New Roman" panose="02020603050405020304" pitchFamily="18" charset="0"/>
                <a:cs typeface="Times New Roman" panose="02020603050405020304" pitchFamily="18" charset="0"/>
              </a:rPr>
              <a:t>3)   </a:t>
            </a:r>
            <a:r>
              <a:rPr lang="en" sz="1800" b="0" dirty="0">
                <a:latin typeface="Times New Roman" panose="02020603050405020304" pitchFamily="18" charset="0"/>
                <a:cs typeface="Times New Roman" panose="02020603050405020304" pitchFamily="18" charset="0"/>
              </a:rPr>
              <a:t>Add Machine model to help patient in diagnosis &amp; treatment.</a:t>
            </a:r>
            <a:br>
              <a:rPr lang="en" sz="1800" b="0" dirty="0">
                <a:latin typeface="Times New Roman" panose="02020603050405020304" pitchFamily="18" charset="0"/>
                <a:cs typeface="Times New Roman" panose="02020603050405020304" pitchFamily="18" charset="0"/>
              </a:rPr>
            </a:br>
            <a:r>
              <a:rPr lang="en" sz="2000" b="0" dirty="0">
                <a:latin typeface="Times New Roman" panose="02020603050405020304" pitchFamily="18" charset="0"/>
                <a:cs typeface="Times New Roman" panose="02020603050405020304" pitchFamily="18" charset="0"/>
              </a:rPr>
              <a:t>4)   </a:t>
            </a:r>
            <a:r>
              <a:rPr lang="en" sz="1800" b="0" dirty="0">
                <a:latin typeface="Times New Roman" panose="02020603050405020304" pitchFamily="18" charset="0"/>
                <a:cs typeface="Times New Roman" panose="02020603050405020304" pitchFamily="18" charset="0"/>
              </a:rPr>
              <a:t>put marketing plan for the application.</a:t>
            </a:r>
            <a:br>
              <a:rPr lang="en" sz="1800" b="0" dirty="0">
                <a:latin typeface="Times New Roman" panose="02020603050405020304" pitchFamily="18" charset="0"/>
                <a:cs typeface="Times New Roman" panose="02020603050405020304" pitchFamily="18" charset="0"/>
              </a:rPr>
            </a:br>
            <a:r>
              <a:rPr lang="en" sz="2000" b="0" dirty="0">
                <a:latin typeface="Times New Roman" panose="02020603050405020304" pitchFamily="18" charset="0"/>
                <a:cs typeface="Times New Roman" panose="02020603050405020304" pitchFamily="18" charset="0"/>
              </a:rPr>
              <a:t>5)   </a:t>
            </a:r>
            <a:r>
              <a:rPr lang="en" sz="1800" b="0" dirty="0">
                <a:latin typeface="Times New Roman" panose="02020603050405020304" pitchFamily="18" charset="0"/>
                <a:cs typeface="Times New Roman" panose="02020603050405020304" pitchFamily="18" charset="0"/>
              </a:rPr>
              <a:t>Add payment method the the application.</a:t>
            </a:r>
            <a:endParaRPr sz="1800" b="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6"/>
          <p:cNvSpPr txBox="1">
            <a:spLocks noGrp="1"/>
          </p:cNvSpPr>
          <p:nvPr>
            <p:ph type="subTitle" idx="1"/>
          </p:nvPr>
        </p:nvSpPr>
        <p:spPr>
          <a:xfrm>
            <a:off x="1045572" y="2055938"/>
            <a:ext cx="7052856" cy="1487363"/>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600"/>
              <a:buNone/>
            </a:pPr>
            <a:endParaRPr sz="2100" b="1">
              <a:solidFill>
                <a:srgbClr val="202124"/>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600"/>
              <a:buNone/>
            </a:pPr>
            <a:r>
              <a:rPr lang="en" sz="2100" b="1">
                <a:solidFill>
                  <a:srgbClr val="202124"/>
                </a:solidFill>
                <a:latin typeface="Times New Roman"/>
                <a:ea typeface="Times New Roman"/>
                <a:cs typeface="Times New Roman"/>
                <a:sym typeface="Times New Roman"/>
              </a:rPr>
              <a:t>                                    Any Questions?</a:t>
            </a:r>
            <a:endParaRPr sz="2100" b="1">
              <a:solidFill>
                <a:srgbClr val="202124"/>
              </a:solidFill>
              <a:latin typeface="Times New Roman"/>
              <a:ea typeface="Times New Roman"/>
              <a:cs typeface="Times New Roman"/>
              <a:sym typeface="Times New Roman"/>
            </a:endParaRPr>
          </a:p>
          <a:p>
            <a:pPr marL="0" lvl="0" indent="0" algn="l" rtl="0">
              <a:lnSpc>
                <a:spcPct val="100000"/>
              </a:lnSpc>
              <a:spcBef>
                <a:spcPts val="1200"/>
              </a:spcBef>
              <a:spcAft>
                <a:spcPts val="0"/>
              </a:spcAft>
              <a:buSzPts val="16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7"/>
          <p:cNvSpPr txBox="1">
            <a:spLocks noGrp="1"/>
          </p:cNvSpPr>
          <p:nvPr>
            <p:ph type="subTitle" idx="1"/>
          </p:nvPr>
        </p:nvSpPr>
        <p:spPr>
          <a:xfrm>
            <a:off x="1045572" y="2055938"/>
            <a:ext cx="7052856" cy="1487363"/>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1200"/>
              </a:spcBef>
              <a:spcAft>
                <a:spcPts val="0"/>
              </a:spcAft>
              <a:buSzPts val="1600"/>
              <a:buNone/>
            </a:pPr>
            <a:endParaRPr sz="2100" b="1">
              <a:solidFill>
                <a:schemeClr val="dk2"/>
              </a:solidFill>
              <a:latin typeface="Times New Roman"/>
              <a:ea typeface="Times New Roman"/>
              <a:cs typeface="Times New Roman"/>
              <a:sym typeface="Times New Roman"/>
            </a:endParaRPr>
          </a:p>
          <a:p>
            <a:pPr marL="0" lvl="0" indent="0" algn="ctr" rtl="0">
              <a:lnSpc>
                <a:spcPct val="100000"/>
              </a:lnSpc>
              <a:spcBef>
                <a:spcPts val="1200"/>
              </a:spcBef>
              <a:spcAft>
                <a:spcPts val="0"/>
              </a:spcAft>
              <a:buSzPts val="1600"/>
              <a:buNone/>
            </a:pPr>
            <a:r>
              <a:rPr lang="en" sz="2100" b="1">
                <a:solidFill>
                  <a:schemeClr val="dk2"/>
                </a:solidFill>
                <a:latin typeface="Times New Roman"/>
                <a:ea typeface="Times New Roman"/>
                <a:cs typeface="Times New Roman"/>
                <a:sym typeface="Times New Roman"/>
              </a:rPr>
              <a:t>Thank You!</a:t>
            </a:r>
            <a:endParaRPr sz="2100" b="1">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5"/>
          <p:cNvSpPr txBox="1">
            <a:spLocks noGrp="1"/>
          </p:cNvSpPr>
          <p:nvPr>
            <p:ph type="ctrTitle"/>
          </p:nvPr>
        </p:nvSpPr>
        <p:spPr>
          <a:xfrm>
            <a:off x="2877818" y="2394019"/>
            <a:ext cx="5173188" cy="5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ct val="111111"/>
              <a:buNone/>
            </a:pPr>
            <a:r>
              <a:rPr lang="en" sz="4800" dirty="0"/>
              <a:t>Problems</a:t>
            </a:r>
            <a:endParaRPr sz="4800" dirty="0"/>
          </a:p>
        </p:txBody>
      </p:sp>
    </p:spTree>
    <p:extLst>
      <p:ext uri="{BB962C8B-B14F-4D97-AF65-F5344CB8AC3E}">
        <p14:creationId xmlns:p14="http://schemas.microsoft.com/office/powerpoint/2010/main" val="339988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a:off x="784975" y="1322450"/>
            <a:ext cx="7632600" cy="700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Problems</a:t>
            </a:r>
            <a:endParaRPr/>
          </a:p>
        </p:txBody>
      </p:sp>
      <p:sp>
        <p:nvSpPr>
          <p:cNvPr id="111" name="Google Shape;111;p17"/>
          <p:cNvSpPr txBox="1">
            <a:spLocks noGrp="1"/>
          </p:cNvSpPr>
          <p:nvPr>
            <p:ph type="subTitle" idx="1"/>
          </p:nvPr>
        </p:nvSpPr>
        <p:spPr>
          <a:xfrm>
            <a:off x="702050" y="2129875"/>
            <a:ext cx="7715700" cy="281910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0"/>
              </a:spcBef>
              <a:spcAft>
                <a:spcPts val="0"/>
              </a:spcAft>
              <a:buSzPts val="1600"/>
              <a:buNone/>
            </a:pPr>
            <a:r>
              <a:rPr lang="en" dirty="0">
                <a:solidFill>
                  <a:schemeClr val="dk2"/>
                </a:solidFill>
              </a:rPr>
              <a:t>-Centers interested in diagnosing and treating tumors have a set of problems:</a:t>
            </a:r>
            <a:endParaRPr dirty="0"/>
          </a:p>
          <a:p>
            <a:pPr marL="0" lvl="0" indent="0" algn="l" rtl="0">
              <a:lnSpc>
                <a:spcPct val="150000"/>
              </a:lnSpc>
              <a:spcBef>
                <a:spcPts val="0"/>
              </a:spcBef>
              <a:spcAft>
                <a:spcPts val="0"/>
              </a:spcAft>
              <a:buSzPts val="1600"/>
              <a:buNone/>
            </a:pPr>
            <a:endParaRPr dirty="0">
              <a:solidFill>
                <a:schemeClr val="dk2"/>
              </a:solidFill>
            </a:endParaRPr>
          </a:p>
          <a:p>
            <a:pPr marL="0" lvl="0" indent="0" algn="l" rtl="0">
              <a:lnSpc>
                <a:spcPct val="150000"/>
              </a:lnSpc>
              <a:spcBef>
                <a:spcPts val="0"/>
              </a:spcBef>
              <a:spcAft>
                <a:spcPts val="0"/>
              </a:spcAft>
              <a:buSzPts val="1600"/>
              <a:buNone/>
            </a:pPr>
            <a:r>
              <a:rPr lang="en" dirty="0">
                <a:solidFill>
                  <a:schemeClr val="dk2"/>
                </a:solidFill>
              </a:rPr>
              <a:t>1) Booking Appointments</a:t>
            </a:r>
            <a:br>
              <a:rPr lang="en" dirty="0">
                <a:solidFill>
                  <a:schemeClr val="dk2"/>
                </a:solidFill>
              </a:rPr>
            </a:br>
            <a:r>
              <a:rPr lang="en" dirty="0">
                <a:solidFill>
                  <a:schemeClr val="dk2"/>
                </a:solidFill>
              </a:rPr>
              <a:t>2) Diagnosis &amp; Treatments</a:t>
            </a:r>
            <a:br>
              <a:rPr lang="en" dirty="0">
                <a:solidFill>
                  <a:schemeClr val="dk2"/>
                </a:solidFill>
              </a:rPr>
            </a:br>
            <a:r>
              <a:rPr lang="en" dirty="0">
                <a:solidFill>
                  <a:schemeClr val="dk2"/>
                </a:solidFill>
              </a:rPr>
              <a:t>3) Paper Records</a:t>
            </a:r>
            <a:endParaRPr dirty="0">
              <a:solidFill>
                <a:schemeClr val="dk2"/>
              </a:solidFill>
            </a:endParaRPr>
          </a:p>
          <a:p>
            <a:pPr marL="0" lvl="0" indent="0" algn="l" rtl="0">
              <a:lnSpc>
                <a:spcPct val="100000"/>
              </a:lnSpc>
              <a:spcBef>
                <a:spcPts val="0"/>
              </a:spcBef>
              <a:spcAft>
                <a:spcPts val="0"/>
              </a:spcAft>
              <a:buSzPts val="1600"/>
              <a:buNone/>
            </a:pPr>
            <a:endParaRPr dirty="0">
              <a:solidFill>
                <a:schemeClr val="dk2"/>
              </a:solidFill>
            </a:endParaRPr>
          </a:p>
          <a:p>
            <a:pPr marL="0" lvl="0" indent="0" algn="l" rtl="0">
              <a:lnSpc>
                <a:spcPct val="100000"/>
              </a:lnSpc>
              <a:spcBef>
                <a:spcPts val="0"/>
              </a:spcBef>
              <a:spcAft>
                <a:spcPts val="0"/>
              </a:spcAft>
              <a:buSzPts val="1600"/>
              <a:buNone/>
            </a:pPr>
            <a:endParaRPr dirty="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5"/>
          <p:cNvSpPr txBox="1">
            <a:spLocks noGrp="1"/>
          </p:cNvSpPr>
          <p:nvPr>
            <p:ph type="ctrTitle"/>
          </p:nvPr>
        </p:nvSpPr>
        <p:spPr>
          <a:xfrm>
            <a:off x="2877818" y="2394019"/>
            <a:ext cx="5173188" cy="5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ct val="111111"/>
              <a:buNone/>
            </a:pPr>
            <a:r>
              <a:rPr lang="en" sz="4800" dirty="0">
                <a:latin typeface="Times New Roman" panose="02020603050405020304" pitchFamily="18" charset="0"/>
                <a:cs typeface="Times New Roman" panose="02020603050405020304" pitchFamily="18" charset="0"/>
              </a:rPr>
              <a:t>Solutions</a:t>
            </a:r>
            <a:endParaRPr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785937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669</TotalTime>
  <Words>1673</Words>
  <Application>Microsoft Office PowerPoint</Application>
  <PresentationFormat>On-screen Show (16:9)</PresentationFormat>
  <Paragraphs>242</Paragraphs>
  <Slides>67</Slides>
  <Notes>67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Raleway</vt:lpstr>
      <vt:lpstr>Times New Roman</vt:lpstr>
      <vt:lpstr>Lato</vt:lpstr>
      <vt:lpstr>Arial</vt:lpstr>
      <vt:lpstr>Roboto</vt:lpstr>
      <vt:lpstr>Streamline</vt:lpstr>
      <vt:lpstr>Oncology Center Services and Prediction Techniques  to Assist in Making Right Decision.</vt:lpstr>
      <vt:lpstr>PowerPoint Presentation</vt:lpstr>
      <vt:lpstr>Agenda</vt:lpstr>
      <vt:lpstr>Introduction </vt:lpstr>
      <vt:lpstr>Normal Cell</vt:lpstr>
      <vt:lpstr>Normal Cell to Cancer Cell</vt:lpstr>
      <vt:lpstr>Problems</vt:lpstr>
      <vt:lpstr>Problems</vt:lpstr>
      <vt:lpstr>Solutions</vt:lpstr>
      <vt:lpstr>We made android application to solve the problems: 1- we facilitate the process of booking appointment. 2- we used deep learning model to predict drug effectiveness based on genomic data. 3- we made patient records digital to be updated easily. </vt:lpstr>
      <vt:lpstr>Analysis</vt:lpstr>
      <vt:lpstr> Requirements that specifies criteria that can be used to judge the operation of a system</vt:lpstr>
      <vt:lpstr>Use Case Diagram</vt:lpstr>
      <vt:lpstr>Context Diagram</vt:lpstr>
      <vt:lpstr>DFD level 1</vt:lpstr>
      <vt:lpstr>ERD</vt:lpstr>
      <vt:lpstr>Dataset:</vt:lpstr>
      <vt:lpstr>GDSC database provide us: </vt:lpstr>
      <vt:lpstr>GDSC database: </vt:lpstr>
      <vt:lpstr>Drug Representation  </vt:lpstr>
      <vt:lpstr>CCLE database provide us:</vt:lpstr>
      <vt:lpstr>1.   Genomic expression is that process of turning on a specific gene to start making messenger RNA.  Every cell in our body contains a copies of each of our 20,000 genes.Different genes are turned “ on “ or “ off “ in different cell types   Rows&gt;&gt; cell lines  561 Column&gt;&gt; coding gene  698 Numbers&gt;&gt; Gene Expression Ratio Each cell contains a value that reflects the expression level of a gene</vt:lpstr>
      <vt:lpstr>2. Genomic mutation: are changes to your DNA sequence that happen during cell division. Rows&gt;&gt; cell lines  561 Column&gt;&gt; mutation locus 16834 Numbers&gt;&gt; explain which mutation occur or not if equal zero   </vt:lpstr>
      <vt:lpstr>3. Genomic methylation a biological process by which methyl groups are added to the DNA molecule.  - changes in methylation pattern of genes can affect a person’s risk of developing disease such as cancer. Rows&gt;&gt; cell lines  561 Column&gt;&gt; methylation locus  808 Numbers&gt;&gt; value that reflects the methylation level of a gene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PreProccessing:  1) Clean Data 2) Normalization  3) Data Split  </vt:lpstr>
      <vt:lpstr>RESULTS</vt:lpstr>
      <vt:lpstr>PowerPoint Presentation</vt:lpstr>
      <vt:lpstr>PowerPoint Presentation</vt:lpstr>
      <vt:lpstr>Data Base</vt:lpstr>
      <vt:lpstr>We used Fire Base as : 1)  It is a powerful tool for building mobile applications.  2)  Its real-time data synchronization, scalability, ease of use, security. 3)  Integration with other Firebase services make it an excellent choice. </vt:lpstr>
      <vt:lpstr>Firebase</vt:lpstr>
      <vt:lpstr>Firebase</vt:lpstr>
      <vt:lpstr>Firebase</vt:lpstr>
      <vt:lpstr>Firebase</vt:lpstr>
      <vt:lpstr>Firebase</vt:lpstr>
      <vt:lpstr>Firebase</vt:lpstr>
      <vt:lpstr>Firebase</vt:lpstr>
      <vt:lpstr>Firebase</vt:lpstr>
      <vt:lpstr>Firebase</vt:lpstr>
      <vt:lpstr>Firebase</vt:lpstr>
      <vt:lpstr>Firebase</vt:lpstr>
      <vt:lpstr>Firebase</vt:lpstr>
      <vt:lpstr>Firebase</vt:lpstr>
      <vt:lpstr>Implementation</vt:lpstr>
      <vt:lpstr>Booking Appointments</vt:lpstr>
      <vt:lpstr>Booking Appointments</vt:lpstr>
      <vt:lpstr>Booking Appointments</vt:lpstr>
      <vt:lpstr>Diagnosis &amp; Treatments</vt:lpstr>
      <vt:lpstr>Diagnosis &amp; Treatments</vt:lpstr>
      <vt:lpstr>Paper Records</vt:lpstr>
      <vt:lpstr>Patient</vt:lpstr>
      <vt:lpstr>Admin</vt:lpstr>
      <vt:lpstr>Doctor</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Oncology Center Services and Prediction Techniques  to Assist in Making Right Decision.</dc:title>
  <dc:creator>Eman Tarek</dc:creator>
  <cp:lastModifiedBy>abdelrahman195097@fci.bu.edu.eg</cp:lastModifiedBy>
  <cp:revision>9</cp:revision>
  <dcterms:modified xsi:type="dcterms:W3CDTF">2023-06-21T21:13:37Z</dcterms:modified>
</cp:coreProperties>
</file>